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9" r:id="rId6"/>
    <p:sldId id="270" r:id="rId7"/>
    <p:sldId id="271" r:id="rId8"/>
    <p:sldId id="274" r:id="rId9"/>
    <p:sldId id="275" r:id="rId10"/>
    <p:sldId id="278" r:id="rId11"/>
    <p:sldId id="272" r:id="rId12"/>
    <p:sldId id="279" r:id="rId13"/>
    <p:sldId id="280" r:id="rId14"/>
    <p:sldId id="281" r:id="rId15"/>
    <p:sldId id="282" r:id="rId16"/>
    <p:sldId id="277" r:id="rId17"/>
    <p:sldId id="283" r:id="rId18"/>
    <p:sldId id="284" r:id="rId19"/>
    <p:sldId id="285" r:id="rId20"/>
    <p:sldId id="286" r:id="rId21"/>
    <p:sldId id="287" r:id="rId22"/>
    <p:sldId id="268" r:id="rId2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>
        <a:xfrm>
          <a:off x="0" y="180705"/>
          <a:ext cx="3347863" cy="52767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7BCE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rtlCol="0"/>
        <a:lstStyle/>
        <a:p>
          <a:pPr rtl="0"/>
          <a:r>
            <a:rPr lang="fr-FR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À 8 ans  : Plan sur 5 ans </a:t>
          </a:r>
          <a:endParaRPr lang="fr-FR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gm:t>
      <dgm:extLst/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>
        <a:xfrm>
          <a:off x="0" y="708375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Talmud Torah : 4 ans x 456€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>
        <a:xfrm>
          <a:off x="0" y="708375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 rtlCol="0"/>
        <a:lstStyle/>
        <a:p>
          <a:pPr rtl="0"/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Soit  Total 5 ans : 3780€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>
        <a:xfrm>
          <a:off x="0" y="1596406"/>
          <a:ext cx="3347863" cy="52767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7BCE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rtlCol="0"/>
        <a:lstStyle/>
        <a:p>
          <a:pPr rtl="0"/>
          <a:r>
            <a:rPr lang="fr-FR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À 9 ans  : Plan sur 4 ans </a:t>
          </a:r>
          <a:endParaRPr lang="fr-FR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>
        <a:xfrm>
          <a:off x="0" y="2124076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 rtlCol="0"/>
        <a:lstStyle/>
        <a:p>
          <a:pPr rtl="0"/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Talmud Torah : 3 ans x 456€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/>
      <dgm:spPr>
        <a:xfrm>
          <a:off x="0" y="2124076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 rtlCol="0"/>
        <a:lstStyle/>
        <a:p>
          <a:pPr rtl="0"/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Soit  Total 4 ans : 3332€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>
        <a:xfrm>
          <a:off x="0" y="3012106"/>
          <a:ext cx="3347863" cy="52767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7BCE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rtlCol="0"/>
        <a:lstStyle/>
        <a:p>
          <a:pPr rtl="0"/>
          <a:r>
            <a:rPr lang="fr-FR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À 10 ans  : Plan sur 3 ans </a:t>
          </a:r>
          <a:endParaRPr lang="fr-FR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>
        <a:xfrm>
          <a:off x="0" y="3539776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 rtlCol="0"/>
        <a:lstStyle/>
        <a:p>
          <a:pPr rtl="0"/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Talmud Torah : 2 ans x 456€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CC4B3127-4502-4CF8-9865-7C1203B5DDE2}">
      <dgm:prSet/>
      <dgm:spPr>
        <a:xfrm>
          <a:off x="0" y="3539776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Soit  Total 3 ans : 2876€</a:t>
          </a:r>
          <a:endParaRPr lang="fr-FR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gm:t>
    </dgm:pt>
    <dgm:pt modelId="{C0DD024E-E396-4BF0-ACB0-86CC3A341173}" type="parTrans" cxnId="{D3A231F1-E8DE-43E2-934B-DE1FFE784D23}">
      <dgm:prSet/>
      <dgm:spPr/>
      <dgm:t>
        <a:bodyPr/>
        <a:lstStyle/>
        <a:p>
          <a:endParaRPr lang="fr-FR"/>
        </a:p>
      </dgm:t>
    </dgm:pt>
    <dgm:pt modelId="{69CECD18-78FD-4E19-B489-5E7DD6382A06}" type="sibTrans" cxnId="{D3A231F1-E8DE-43E2-934B-DE1FFE784D23}">
      <dgm:prSet/>
      <dgm:spPr/>
      <dgm:t>
        <a:bodyPr/>
        <a:lstStyle/>
        <a:p>
          <a:endParaRPr lang="fr-FR"/>
        </a:p>
      </dgm:t>
    </dgm:pt>
    <dgm:pt modelId="{D0DC3673-755A-408E-A49B-2030872FE649}">
      <dgm:prSet phldrT="[Text]"/>
      <dgm:spPr>
        <a:xfrm>
          <a:off x="0" y="708375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fr-FR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Bnei</a:t>
          </a:r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fr-FR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Mitzva</a:t>
          </a:r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et BM : 1964€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BECBF0E4-3C26-4423-B5CA-BCA9A61CC14E}" type="parTrans" cxnId="{FCA268ED-F8A2-43F5-BB17-D72A1E8F16BB}">
      <dgm:prSet/>
      <dgm:spPr/>
      <dgm:t>
        <a:bodyPr/>
        <a:lstStyle/>
        <a:p>
          <a:endParaRPr lang="fr-FR"/>
        </a:p>
      </dgm:t>
    </dgm:pt>
    <dgm:pt modelId="{5F15EF5B-3C6A-46DF-A6F1-FED07991A469}" type="sibTrans" cxnId="{FCA268ED-F8A2-43F5-BB17-D72A1E8F16BB}">
      <dgm:prSet/>
      <dgm:spPr/>
      <dgm:t>
        <a:bodyPr/>
        <a:lstStyle/>
        <a:p>
          <a:endParaRPr lang="fr-FR"/>
        </a:p>
      </dgm:t>
    </dgm:pt>
    <dgm:pt modelId="{BD1F5707-9DA7-4514-B91F-3158E62EAD02}">
      <dgm:prSet phldrT="[Text]"/>
      <dgm:spPr>
        <a:xfrm>
          <a:off x="0" y="2124076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fr-FR" noProof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Bnei Mitzva et BM : 1964€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952DE412-0931-4980-9FD5-8E666E371A0B}" type="parTrans" cxnId="{1D75DF63-0542-49B7-A8F5-6B5569CB9F96}">
      <dgm:prSet/>
      <dgm:spPr/>
      <dgm:t>
        <a:bodyPr/>
        <a:lstStyle/>
        <a:p>
          <a:endParaRPr lang="fr-FR"/>
        </a:p>
      </dgm:t>
    </dgm:pt>
    <dgm:pt modelId="{23870EFE-DF21-499B-9ADB-C769E3530C28}" type="sibTrans" cxnId="{1D75DF63-0542-49B7-A8F5-6B5569CB9F96}">
      <dgm:prSet/>
      <dgm:spPr/>
      <dgm:t>
        <a:bodyPr/>
        <a:lstStyle/>
        <a:p>
          <a:endParaRPr lang="fr-FR"/>
        </a:p>
      </dgm:t>
    </dgm:pt>
    <dgm:pt modelId="{82C300DC-70E4-4C75-B404-5935743A5BDA}">
      <dgm:prSet phldrT="[Text]"/>
      <dgm:spPr>
        <a:xfrm>
          <a:off x="0" y="3539776"/>
          <a:ext cx="3347863" cy="8880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fr-FR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Bnei</a:t>
          </a:r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fr-FR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Mitzva</a:t>
          </a:r>
          <a:r>
            <a:rPr lang="fr-FR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et BM : 1964€</a:t>
          </a:r>
          <a:endParaRPr lang="fr-FR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4650FCC1-858C-4194-83BF-7BD4CACA3CBF}" type="parTrans" cxnId="{7165E2C8-12CF-4A68-9EB0-249AF78EC043}">
      <dgm:prSet/>
      <dgm:spPr/>
      <dgm:t>
        <a:bodyPr/>
        <a:lstStyle/>
        <a:p>
          <a:endParaRPr lang="fr-FR"/>
        </a:p>
      </dgm:t>
    </dgm:pt>
    <dgm:pt modelId="{F5E6707A-643D-4B47-85F7-4053BC5F551A}" type="sibTrans" cxnId="{7165E2C8-12CF-4A68-9EB0-249AF78EC043}">
      <dgm:prSet/>
      <dgm:spPr/>
      <dgm:t>
        <a:bodyPr/>
        <a:lstStyle/>
        <a:p>
          <a:endParaRPr lang="fr-FR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B97F98-34DE-4E63-B3C0-1EE0ED32D470}" type="presOf" srcId="{82C300DC-70E4-4C75-B404-5935743A5BDA}" destId="{08B7B17B-8600-44B0-B235-389E5D71D804}" srcOrd="0" destOrd="1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21862A74-CB8B-4258-82B0-ED1082D3A6A0}" type="presOf" srcId="{D0DC3673-755A-408E-A49B-2030872FE649}" destId="{CD5F6E02-AD43-4E7A-935B-DDF5D6C74800}" srcOrd="0" destOrd="1" presId="urn:microsoft.com/office/officeart/2005/8/layout/vList2"/>
    <dgm:cxn modelId="{6550BADA-723D-4497-AE7C-55FAB37B7003}" type="presOf" srcId="{CC4B3127-4502-4CF8-9865-7C1203B5DDE2}" destId="{08B7B17B-8600-44B0-B235-389E5D71D804}" srcOrd="0" destOrd="2" presId="urn:microsoft.com/office/officeart/2005/8/layout/vList2"/>
    <dgm:cxn modelId="{0F95E4C8-A43C-4F9C-9095-0EFD28211E3F}" type="presOf" srcId="{33EAD35F-38F2-4CB7-9A6D-B04FFD8A51FD}" destId="{CD5F6E02-AD43-4E7A-935B-DDF5D6C74800}" srcOrd="0" destOrd="2" presId="urn:microsoft.com/office/officeart/2005/8/layout/vList2"/>
    <dgm:cxn modelId="{FAC3D40F-8E66-452D-9CA4-C2871F2D10EF}" srcId="{477D14C5-CED9-4CFC-B338-DFB0C8090B9F}" destId="{33EAD35F-38F2-4CB7-9A6D-B04FFD8A51FD}" srcOrd="2" destOrd="0" parTransId="{81FE7DB1-4BFC-4407-80A9-E5514E94C61D}" sibTransId="{4B66B839-1910-459B-92B2-14846EBA7A70}"/>
    <dgm:cxn modelId="{D3A231F1-E8DE-43E2-934B-DE1FFE784D23}" srcId="{CC6B7442-0B72-4EF2-9F13-1325B51AFF9F}" destId="{CC4B3127-4502-4CF8-9865-7C1203B5DDE2}" srcOrd="2" destOrd="0" parTransId="{C0DD024E-E396-4BF0-ACB0-86CC3A341173}" sibTransId="{69CECD18-78FD-4E19-B489-5E7DD6382A06}"/>
    <dgm:cxn modelId="{00315749-B4DA-428A-B004-C733386FA630}" type="presOf" srcId="{FE0A3CAE-D039-42F2-AF12-1E6F6793A633}" destId="{08B7B17B-8600-44B0-B235-389E5D71D804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1D75DF63-0542-49B7-A8F5-6B5569CB9F96}" srcId="{3C67E77D-62FA-499D-B5E6-E79A091C5267}" destId="{BD1F5707-9DA7-4514-B91F-3158E62EAD02}" srcOrd="1" destOrd="0" parTransId="{952DE412-0931-4980-9FD5-8E666E371A0B}" sibTransId="{23870EFE-DF21-499B-9ADB-C769E3530C28}"/>
    <dgm:cxn modelId="{7165E2C8-12CF-4A68-9EB0-249AF78EC043}" srcId="{CC6B7442-0B72-4EF2-9F13-1325B51AFF9F}" destId="{82C300DC-70E4-4C75-B404-5935743A5BDA}" srcOrd="1" destOrd="0" parTransId="{4650FCC1-858C-4194-83BF-7BD4CACA3CBF}" sibTransId="{F5E6707A-643D-4B47-85F7-4053BC5F551A}"/>
    <dgm:cxn modelId="{B0675649-EEAE-4541-B9F1-E1AC412D4804}" type="presOf" srcId="{709ED9DC-E391-4C6C-B788-93F1C2EFB6FD}" destId="{782956A5-ADC8-4959-B856-589B9D9B9635}" srcOrd="0" destOrd="2" presId="urn:microsoft.com/office/officeart/2005/8/layout/vList2"/>
    <dgm:cxn modelId="{8A565913-6647-40D8-A9A1-01A4177F9CA2}" type="presOf" srcId="{BD1F5707-9DA7-4514-B91F-3158E62EAD02}" destId="{782956A5-ADC8-4959-B856-589B9D9B9635}" srcOrd="0" destOrd="1" presId="urn:microsoft.com/office/officeart/2005/8/layout/vList2"/>
    <dgm:cxn modelId="{DBE27DE0-C3D3-4726-B066-37140B666950}" type="presOf" srcId="{C111C18A-FD96-4E63-821A-54D70D8DC65F}" destId="{CD5F6E02-AD43-4E7A-935B-DDF5D6C74800}" srcOrd="0" destOrd="0" presId="urn:microsoft.com/office/officeart/2005/8/layout/vList2"/>
    <dgm:cxn modelId="{9C54BFF8-98BF-4D5B-BFD8-B68350E907E9}" type="presOf" srcId="{D6510970-8F9C-4B45-A0F3-6ACB9AA76D40}" destId="{782956A5-ADC8-4959-B856-589B9D9B9635}" srcOrd="0" destOrd="0" presId="urn:microsoft.com/office/officeart/2005/8/layout/vList2"/>
    <dgm:cxn modelId="{7F5615E4-9AA8-4EC0-AEF8-C18F754CF426}" type="presOf" srcId="{477D14C5-CED9-4CFC-B338-DFB0C8090B9F}" destId="{A9DD881E-A532-414B-870C-8ADE2076F78C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CA268ED-F8A2-43F5-BB17-D72A1E8F16BB}" srcId="{477D14C5-CED9-4CFC-B338-DFB0C8090B9F}" destId="{D0DC3673-755A-408E-A49B-2030872FE649}" srcOrd="1" destOrd="0" parTransId="{BECBF0E4-3C26-4423-B5CA-BCA9A61CC14E}" sibTransId="{5F15EF5B-3C6A-46DF-A6F1-FED07991A469}"/>
    <dgm:cxn modelId="{EAB25578-7F5E-4376-BC2A-626C4455F2AB}" type="presOf" srcId="{CC6B7442-0B72-4EF2-9F13-1325B51AFF9F}" destId="{D64CB5D5-837D-47FC-9E42-A26D800BC695}" srcOrd="0" destOrd="0" presId="urn:microsoft.com/office/officeart/2005/8/layout/vList2"/>
    <dgm:cxn modelId="{78E3C3B3-FD19-41A6-A9CC-BB3375A6FF81}" srcId="{3C67E77D-62FA-499D-B5E6-E79A091C5267}" destId="{709ED9DC-E391-4C6C-B788-93F1C2EFB6FD}" srcOrd="2" destOrd="0" parTransId="{B5FA6CF0-E0A0-46A0-93C9-B722B31A8A9C}" sibTransId="{F3C03C29-D7FF-4D61-8D75-8B75B2F589EC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D5BE1DB6-D695-4CA4-AE42-30EC339D0EF7}" type="presOf" srcId="{3C67E77D-62FA-499D-B5E6-E79A091C5267}" destId="{81203336-F3DE-4B3A-BCF4-0F68C23AC2BB}" srcOrd="0" destOrd="0" presId="urn:microsoft.com/office/officeart/2005/8/layout/vList2"/>
    <dgm:cxn modelId="{BFA6F28F-0C9D-441B-B2BC-6EFA5954D103}" type="presOf" srcId="{90119837-5B71-4D44-BB01-DB0B084933C8}" destId="{ED5DCCC5-BCA8-4491-AA37-BAF153ECA184}" srcOrd="0" destOrd="0" presId="urn:microsoft.com/office/officeart/2005/8/layout/vList2"/>
    <dgm:cxn modelId="{3AE7B328-09F8-46A7-8064-EF5E568ABD40}" type="presParOf" srcId="{ED5DCCC5-BCA8-4491-AA37-BAF153ECA184}" destId="{A9DD881E-A532-414B-870C-8ADE2076F78C}" srcOrd="0" destOrd="0" presId="urn:microsoft.com/office/officeart/2005/8/layout/vList2"/>
    <dgm:cxn modelId="{562D2B6E-10E2-4FB3-9701-4147A232875F}" type="presParOf" srcId="{ED5DCCC5-BCA8-4491-AA37-BAF153ECA184}" destId="{CD5F6E02-AD43-4E7A-935B-DDF5D6C74800}" srcOrd="1" destOrd="0" presId="urn:microsoft.com/office/officeart/2005/8/layout/vList2"/>
    <dgm:cxn modelId="{742AC326-2BB4-4444-A3D2-2F01C7519CCE}" type="presParOf" srcId="{ED5DCCC5-BCA8-4491-AA37-BAF153ECA184}" destId="{81203336-F3DE-4B3A-BCF4-0F68C23AC2BB}" srcOrd="2" destOrd="0" presId="urn:microsoft.com/office/officeart/2005/8/layout/vList2"/>
    <dgm:cxn modelId="{837E6E67-97F7-4920-A423-CBA86189031F}" type="presParOf" srcId="{ED5DCCC5-BCA8-4491-AA37-BAF153ECA184}" destId="{782956A5-ADC8-4959-B856-589B9D9B9635}" srcOrd="3" destOrd="0" presId="urn:microsoft.com/office/officeart/2005/8/layout/vList2"/>
    <dgm:cxn modelId="{249B445A-765E-4EFD-B53B-42778F423E17}" type="presParOf" srcId="{ED5DCCC5-BCA8-4491-AA37-BAF153ECA184}" destId="{D64CB5D5-837D-47FC-9E42-A26D800BC695}" srcOrd="4" destOrd="0" presId="urn:microsoft.com/office/officeart/2005/8/layout/vList2"/>
    <dgm:cxn modelId="{84C575E5-CC9A-44CC-A803-14FE9E95CAFD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 custT="1"/>
      <dgm:spPr/>
      <dgm:t>
        <a:bodyPr rtlCol="0"/>
        <a:lstStyle/>
        <a:p>
          <a:pPr rtl="0"/>
          <a:r>
            <a:rPr lang="fr-FR" sz="2800" noProof="0" dirty="0" smtClean="0">
              <a:latin typeface="Corbel" panose="020B0503020204020204" pitchFamily="34" charset="0"/>
            </a:rPr>
            <a:t>Cours particulier en présentiel</a:t>
          </a:r>
          <a:endParaRPr lang="fr-FR" sz="2800" noProof="0" dirty="0">
            <a:latin typeface="Corbel" panose="020B0503020204020204" pitchFamily="34" charset="0"/>
          </a:endParaRPr>
        </a:p>
      </dgm:t>
      <dgm:extLst/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 custT="1"/>
      <dgm:spPr/>
      <dgm:t>
        <a:bodyPr rtlCol="0"/>
        <a:lstStyle/>
        <a:p>
          <a:pPr algn="l" rtl="0"/>
          <a:r>
            <a:rPr lang="fr-FR" sz="2400" kern="1200" noProof="0" dirty="0" smtClean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rPr>
            <a:t>45</a:t>
          </a:r>
          <a:r>
            <a:rPr lang="fr-FR" sz="2400" kern="1200" noProof="0" dirty="0" smtClean="0">
              <a:latin typeface="Corbel" panose="020B0503020204020204" pitchFamily="34" charset="0"/>
            </a:rPr>
            <a:t>€ de l’heure et 40 h/an : 1800€</a:t>
          </a:r>
          <a:endParaRPr lang="fr-FR" sz="2400" kern="1200" noProof="0" dirty="0">
            <a:latin typeface="Corbel" panose="020B0503020204020204" pitchFamily="34" charset="0"/>
          </a:endParaRP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/>
      <dgm:t>
        <a:bodyPr rtlCol="0"/>
        <a:lstStyle/>
        <a:p>
          <a:pPr rtl="0"/>
          <a:r>
            <a:rPr lang="fr-FR" sz="2800" noProof="0" dirty="0" smtClean="0">
              <a:latin typeface="Corbel" panose="020B0503020204020204" pitchFamily="34" charset="0"/>
            </a:rPr>
            <a:t>Cours présentiel par classe de 4 </a:t>
          </a:r>
          <a:endParaRPr lang="fr-FR" sz="2800" noProof="0" dirty="0">
            <a:latin typeface="Corbel" panose="020B0503020204020204" pitchFamily="34" charset="0"/>
          </a:endParaRP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 custT="1"/>
      <dgm:spPr/>
      <dgm:t>
        <a:bodyPr rtlCol="0"/>
        <a:lstStyle/>
        <a:p>
          <a:pPr rtl="0"/>
          <a:r>
            <a:rPr lang="fr-FR" sz="2400" kern="1200" noProof="0" dirty="0" smtClean="0">
              <a:latin typeface="Corbel" panose="020B0503020204020204" pitchFamily="34" charset="0"/>
            </a:rPr>
            <a:t>25€ de l’heure et 40 h/an :  1000€</a:t>
          </a:r>
          <a:endParaRPr lang="fr-FR" sz="2400" kern="1200" noProof="0" dirty="0">
            <a:latin typeface="Corbel" panose="020B0503020204020204" pitchFamily="34" charset="0"/>
          </a:endParaRP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 custT="1"/>
      <dgm:spPr/>
      <dgm:t>
        <a:bodyPr rtlCol="0"/>
        <a:lstStyle/>
        <a:p>
          <a:pPr rtl="0"/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400" kern="1200" noProof="0" dirty="0">
            <a:latin typeface="Corbel" panose="020B0503020204020204" pitchFamily="34" charset="0"/>
          </a:endParaRPr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950D9EC1-2D16-491D-ABD4-AF3E9A5D5134}">
      <dgm:prSet phldrT="[Text]" custT="1"/>
      <dgm:spPr/>
      <dgm:t>
        <a:bodyPr rtlCol="0"/>
        <a:lstStyle/>
        <a:p>
          <a:pPr algn="l" rtl="0"/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300" kern="1200" noProof="0" dirty="0">
            <a:latin typeface="Corbel" panose="020B0503020204020204" pitchFamily="34" charset="0"/>
          </a:endParaRPr>
        </a:p>
      </dgm:t>
    </dgm:pt>
    <dgm:pt modelId="{211C029A-48D7-435A-85C6-3F180CC4EBE7}" type="parTrans" cxnId="{A3463493-FCA0-4BCE-AF21-EBE6ABDBD924}">
      <dgm:prSet/>
      <dgm:spPr/>
      <dgm:t>
        <a:bodyPr/>
        <a:lstStyle/>
        <a:p>
          <a:endParaRPr lang="fr-FR"/>
        </a:p>
      </dgm:t>
    </dgm:pt>
    <dgm:pt modelId="{17470B5C-D53F-406F-9BE5-54467AFA3EAF}" type="sibTrans" cxnId="{A3463493-FCA0-4BCE-AF21-EBE6ABDBD924}">
      <dgm:prSet/>
      <dgm:spPr/>
      <dgm:t>
        <a:bodyPr/>
        <a:lstStyle/>
        <a:p>
          <a:endParaRPr lang="fr-FR"/>
        </a:p>
      </dgm:t>
    </dgm:pt>
    <dgm:pt modelId="{67B4DBFF-11BE-49E3-94FC-A0BD32AFEF0F}">
      <dgm:prSet phldrT="[Text]" custT="1"/>
      <dgm:spPr/>
      <dgm:t>
        <a:bodyPr rtlCol="0"/>
        <a:lstStyle/>
        <a:p>
          <a:pPr algn="l" rtl="0"/>
          <a:endParaRPr lang="fr-FR" sz="2300" kern="1200" noProof="0" dirty="0"/>
        </a:p>
      </dgm:t>
    </dgm:pt>
    <dgm:pt modelId="{21553711-1ED5-4263-A092-48FADDEA38D8}" type="parTrans" cxnId="{86C22562-6154-4A59-920C-2A3C54B5A6F1}">
      <dgm:prSet/>
      <dgm:spPr/>
      <dgm:t>
        <a:bodyPr/>
        <a:lstStyle/>
        <a:p>
          <a:endParaRPr lang="fr-FR"/>
        </a:p>
      </dgm:t>
    </dgm:pt>
    <dgm:pt modelId="{437D7997-FCC9-4907-9D36-B2ADFE57F986}" type="sibTrans" cxnId="{86C22562-6154-4A59-920C-2A3C54B5A6F1}">
      <dgm:prSet/>
      <dgm:spPr/>
      <dgm:t>
        <a:bodyPr/>
        <a:lstStyle/>
        <a:p>
          <a:endParaRPr lang="fr-FR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DD881E-A532-414B-870C-8ADE2076F78C}" type="pres">
      <dgm:prSet presAssocID="{477D14C5-CED9-4CFC-B338-DFB0C8090B9F}" presName="parentText" presStyleLbl="node1" presStyleIdx="0" presStyleCnt="2" custScaleY="5872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203336-F3DE-4B3A-BCF4-0F68C23AC2BB}" type="pres">
      <dgm:prSet presAssocID="{3C67E77D-62FA-499D-B5E6-E79A091C5267}" presName="parentText" presStyleLbl="node1" presStyleIdx="1" presStyleCnt="2" custScaleY="5967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FAE6F42C-8BAB-45AD-B345-8BFC04AB68A4}" type="presOf" srcId="{67B4DBFF-11BE-49E3-94FC-A0BD32AFEF0F}" destId="{CD5F6E02-AD43-4E7A-935B-DDF5D6C74800}" srcOrd="0" destOrd="2" presId="urn:microsoft.com/office/officeart/2005/8/layout/vList2"/>
    <dgm:cxn modelId="{A97041EF-3A64-4C8F-98CE-AD2597EF4118}" type="presOf" srcId="{709ED9DC-E391-4C6C-B788-93F1C2EFB6FD}" destId="{782956A5-ADC8-4959-B856-589B9D9B9635}" srcOrd="0" destOrd="1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90966C60-3DBC-4FB4-B05F-8DF5198E92A3}" type="presOf" srcId="{477D14C5-CED9-4CFC-B338-DFB0C8090B9F}" destId="{A9DD881E-A532-414B-870C-8ADE2076F78C}" srcOrd="0" destOrd="0" presId="urn:microsoft.com/office/officeart/2005/8/layout/vList2"/>
    <dgm:cxn modelId="{8E12367B-CAA3-4CA4-9799-568E256A750F}" type="presOf" srcId="{3C67E77D-62FA-499D-B5E6-E79A091C5267}" destId="{81203336-F3DE-4B3A-BCF4-0F68C23AC2BB}" srcOrd="0" destOrd="0" presId="urn:microsoft.com/office/officeart/2005/8/layout/vList2"/>
    <dgm:cxn modelId="{D0991E07-459E-426E-91B4-CC9F7BBC5354}" type="presOf" srcId="{950D9EC1-2D16-491D-ABD4-AF3E9A5D5134}" destId="{CD5F6E02-AD43-4E7A-935B-DDF5D6C74800}" srcOrd="0" destOrd="1" presId="urn:microsoft.com/office/officeart/2005/8/layout/vList2"/>
    <dgm:cxn modelId="{316F4091-E0A3-44C4-B3B1-20860030A662}" type="presOf" srcId="{C111C18A-FD96-4E63-821A-54D70D8DC65F}" destId="{CD5F6E02-AD43-4E7A-935B-DDF5D6C74800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86C22562-6154-4A59-920C-2A3C54B5A6F1}" srcId="{477D14C5-CED9-4CFC-B338-DFB0C8090B9F}" destId="{67B4DBFF-11BE-49E3-94FC-A0BD32AFEF0F}" srcOrd="2" destOrd="0" parTransId="{21553711-1ED5-4263-A092-48FADDEA38D8}" sibTransId="{437D7997-FCC9-4907-9D36-B2ADFE57F986}"/>
    <dgm:cxn modelId="{A3463493-FCA0-4BCE-AF21-EBE6ABDBD924}" srcId="{477D14C5-CED9-4CFC-B338-DFB0C8090B9F}" destId="{950D9EC1-2D16-491D-ABD4-AF3E9A5D5134}" srcOrd="1" destOrd="0" parTransId="{211C029A-48D7-435A-85C6-3F180CC4EBE7}" sibTransId="{17470B5C-D53F-406F-9BE5-54467AFA3EAF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EE8CE803-3766-4B1E-8CC1-E4935F594584}" type="presOf" srcId="{90119837-5B71-4D44-BB01-DB0B084933C8}" destId="{ED5DCCC5-BCA8-4491-AA37-BAF153ECA184}" srcOrd="0" destOrd="0" presId="urn:microsoft.com/office/officeart/2005/8/layout/vList2"/>
    <dgm:cxn modelId="{0A069DCA-2CB2-405C-9E99-A8270C9F9BD6}" type="presOf" srcId="{D6510970-8F9C-4B45-A0F3-6ACB9AA76D40}" destId="{782956A5-ADC8-4959-B856-589B9D9B9635}" srcOrd="0" destOrd="0" presId="urn:microsoft.com/office/officeart/2005/8/layout/vList2"/>
    <dgm:cxn modelId="{24330C8C-121C-46DD-B7AF-DC10133BC1BF}" type="presParOf" srcId="{ED5DCCC5-BCA8-4491-AA37-BAF153ECA184}" destId="{A9DD881E-A532-414B-870C-8ADE2076F78C}" srcOrd="0" destOrd="0" presId="urn:microsoft.com/office/officeart/2005/8/layout/vList2"/>
    <dgm:cxn modelId="{A67E137E-181D-4395-8BA4-144A10C81953}" type="presParOf" srcId="{ED5DCCC5-BCA8-4491-AA37-BAF153ECA184}" destId="{CD5F6E02-AD43-4E7A-935B-DDF5D6C74800}" srcOrd="1" destOrd="0" presId="urn:microsoft.com/office/officeart/2005/8/layout/vList2"/>
    <dgm:cxn modelId="{887992C6-E788-4834-A661-7205D235C514}" type="presParOf" srcId="{ED5DCCC5-BCA8-4491-AA37-BAF153ECA184}" destId="{81203336-F3DE-4B3A-BCF4-0F68C23AC2BB}" srcOrd="2" destOrd="0" presId="urn:microsoft.com/office/officeart/2005/8/layout/vList2"/>
    <dgm:cxn modelId="{FE2D5D77-3E83-41B9-A527-5E8763E571D1}" type="presParOf" srcId="{ED5DCCC5-BCA8-4491-AA37-BAF153ECA184}" destId="{782956A5-ADC8-4959-B856-589B9D9B96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 custT="1"/>
      <dgm:spPr/>
      <dgm:t>
        <a:bodyPr rtlCol="0"/>
        <a:lstStyle/>
        <a:p>
          <a:pPr rtl="0"/>
          <a:r>
            <a:rPr lang="fr-FR" sz="2800" noProof="0" dirty="0" smtClean="0">
              <a:latin typeface="Corbel" panose="020B0503020204020204" pitchFamily="34" charset="0"/>
            </a:rPr>
            <a:t>Cours particulier en </a:t>
          </a:r>
          <a:r>
            <a:rPr lang="fr-FR" sz="2800" noProof="0" dirty="0" err="1" smtClean="0">
              <a:latin typeface="Corbel" panose="020B0503020204020204" pitchFamily="34" charset="0"/>
            </a:rPr>
            <a:t>distanciel</a:t>
          </a:r>
          <a:endParaRPr lang="fr-FR" sz="2800" noProof="0" dirty="0">
            <a:latin typeface="Corbel" panose="020B0503020204020204" pitchFamily="34" charset="0"/>
          </a:endParaRPr>
        </a:p>
      </dgm:t>
      <dgm:extLst/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 custT="1"/>
      <dgm:spPr/>
      <dgm:t>
        <a:bodyPr rtlCol="0"/>
        <a:lstStyle/>
        <a:p>
          <a:pPr algn="l" rtl="0"/>
          <a:r>
            <a:rPr lang="fr-FR" sz="2400" kern="1200" noProof="0" dirty="0" smtClean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rPr>
            <a:t>40</a:t>
          </a:r>
          <a:r>
            <a:rPr lang="fr-FR" sz="2400" kern="1200" noProof="0" dirty="0" smtClean="0">
              <a:latin typeface="Corbel" panose="020B0503020204020204" pitchFamily="34" charset="0"/>
            </a:rPr>
            <a:t>€ de l’heure et 40 h/an : 1600€</a:t>
          </a:r>
          <a:endParaRPr lang="fr-FR" sz="2400" kern="1200" noProof="0" dirty="0">
            <a:latin typeface="Corbel" panose="020B0503020204020204" pitchFamily="34" charset="0"/>
          </a:endParaRP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/>
      <dgm:t>
        <a:bodyPr rtlCol="0"/>
        <a:lstStyle/>
        <a:p>
          <a:pPr rtl="0"/>
          <a:r>
            <a:rPr lang="fr-FR" sz="2800" noProof="0" dirty="0" smtClean="0">
              <a:latin typeface="Corbel" panose="020B0503020204020204" pitchFamily="34" charset="0"/>
            </a:rPr>
            <a:t>Cours par classe de 4 </a:t>
          </a:r>
          <a:r>
            <a:rPr lang="fr-FR" sz="2800" noProof="0" dirty="0" err="1" smtClean="0">
              <a:latin typeface="Corbel" panose="020B0503020204020204" pitchFamily="34" charset="0"/>
            </a:rPr>
            <a:t>distanciel</a:t>
          </a:r>
          <a:r>
            <a:rPr lang="fr-FR" sz="2800" noProof="0" dirty="0" smtClean="0">
              <a:latin typeface="Corbel" panose="020B0503020204020204" pitchFamily="34" charset="0"/>
            </a:rPr>
            <a:t> </a:t>
          </a:r>
          <a:endParaRPr lang="fr-FR" sz="2800" noProof="0" dirty="0">
            <a:latin typeface="Corbel" panose="020B0503020204020204" pitchFamily="34" charset="0"/>
          </a:endParaRP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 custT="1"/>
      <dgm:spPr/>
      <dgm:t>
        <a:bodyPr rtlCol="0"/>
        <a:lstStyle/>
        <a:p>
          <a:pPr rtl="0"/>
          <a:r>
            <a:rPr lang="fr-FR" sz="2400" kern="1200" noProof="0" dirty="0" smtClean="0">
              <a:latin typeface="Corbel" panose="020B0503020204020204" pitchFamily="34" charset="0"/>
            </a:rPr>
            <a:t>20€ de l’heure et 40 h/an :  800€</a:t>
          </a:r>
          <a:endParaRPr lang="fr-FR" sz="2400" kern="1200" noProof="0" dirty="0">
            <a:latin typeface="Corbel" panose="020B0503020204020204" pitchFamily="34" charset="0"/>
          </a:endParaRP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 custT="1"/>
      <dgm:spPr/>
      <dgm:t>
        <a:bodyPr rtlCol="0"/>
        <a:lstStyle/>
        <a:p>
          <a:pPr rtl="0"/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400" kern="1200" noProof="0" dirty="0">
            <a:latin typeface="Corbel" panose="020B0503020204020204" pitchFamily="34" charset="0"/>
          </a:endParaRPr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950D9EC1-2D16-491D-ABD4-AF3E9A5D5134}">
      <dgm:prSet phldrT="[Text]" custT="1"/>
      <dgm:spPr/>
      <dgm:t>
        <a:bodyPr rtlCol="0"/>
        <a:lstStyle/>
        <a:p>
          <a:pPr algn="l" rtl="0"/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300" kern="1200" noProof="0" dirty="0">
            <a:latin typeface="Corbel" panose="020B0503020204020204" pitchFamily="34" charset="0"/>
          </a:endParaRPr>
        </a:p>
      </dgm:t>
    </dgm:pt>
    <dgm:pt modelId="{211C029A-48D7-435A-85C6-3F180CC4EBE7}" type="parTrans" cxnId="{A3463493-FCA0-4BCE-AF21-EBE6ABDBD924}">
      <dgm:prSet/>
      <dgm:spPr/>
      <dgm:t>
        <a:bodyPr/>
        <a:lstStyle/>
        <a:p>
          <a:endParaRPr lang="fr-FR"/>
        </a:p>
      </dgm:t>
    </dgm:pt>
    <dgm:pt modelId="{17470B5C-D53F-406F-9BE5-54467AFA3EAF}" type="sibTrans" cxnId="{A3463493-FCA0-4BCE-AF21-EBE6ABDBD924}">
      <dgm:prSet/>
      <dgm:spPr/>
      <dgm:t>
        <a:bodyPr/>
        <a:lstStyle/>
        <a:p>
          <a:endParaRPr lang="fr-FR"/>
        </a:p>
      </dgm:t>
    </dgm:pt>
    <dgm:pt modelId="{67B4DBFF-11BE-49E3-94FC-A0BD32AFEF0F}">
      <dgm:prSet phldrT="[Text]" custT="1"/>
      <dgm:spPr/>
      <dgm:t>
        <a:bodyPr rtlCol="0"/>
        <a:lstStyle/>
        <a:p>
          <a:pPr algn="l" rtl="0"/>
          <a:endParaRPr lang="fr-FR" sz="2300" kern="1200" noProof="0" dirty="0"/>
        </a:p>
      </dgm:t>
    </dgm:pt>
    <dgm:pt modelId="{21553711-1ED5-4263-A092-48FADDEA38D8}" type="parTrans" cxnId="{86C22562-6154-4A59-920C-2A3C54B5A6F1}">
      <dgm:prSet/>
      <dgm:spPr/>
      <dgm:t>
        <a:bodyPr/>
        <a:lstStyle/>
        <a:p>
          <a:endParaRPr lang="fr-FR"/>
        </a:p>
      </dgm:t>
    </dgm:pt>
    <dgm:pt modelId="{437D7997-FCC9-4907-9D36-B2ADFE57F986}" type="sibTrans" cxnId="{86C22562-6154-4A59-920C-2A3C54B5A6F1}">
      <dgm:prSet/>
      <dgm:spPr/>
      <dgm:t>
        <a:bodyPr/>
        <a:lstStyle/>
        <a:p>
          <a:endParaRPr lang="fr-FR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DD881E-A532-414B-870C-8ADE2076F78C}" type="pres">
      <dgm:prSet presAssocID="{477D14C5-CED9-4CFC-B338-DFB0C8090B9F}" presName="parentText" presStyleLbl="node1" presStyleIdx="0" presStyleCnt="2" custScaleY="5872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203336-F3DE-4B3A-BCF4-0F68C23AC2BB}" type="pres">
      <dgm:prSet presAssocID="{3C67E77D-62FA-499D-B5E6-E79A091C5267}" presName="parentText" presStyleLbl="node1" presStyleIdx="1" presStyleCnt="2" custScaleY="5967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9F63C884-15F5-4901-B68D-CD91FB05C74E}" type="presOf" srcId="{D6510970-8F9C-4B45-A0F3-6ACB9AA76D40}" destId="{782956A5-ADC8-4959-B856-589B9D9B9635}" srcOrd="0" destOrd="0" presId="urn:microsoft.com/office/officeart/2005/8/layout/vList2"/>
    <dgm:cxn modelId="{AF3028C9-5771-4D65-A988-292859A72B01}" type="presOf" srcId="{709ED9DC-E391-4C6C-B788-93F1C2EFB6FD}" destId="{782956A5-ADC8-4959-B856-589B9D9B9635}" srcOrd="0" destOrd="1" presId="urn:microsoft.com/office/officeart/2005/8/layout/vList2"/>
    <dgm:cxn modelId="{3383AE91-FC8D-47A1-AC42-A93F532D117B}" type="presOf" srcId="{3C67E77D-62FA-499D-B5E6-E79A091C5267}" destId="{81203336-F3DE-4B3A-BCF4-0F68C23AC2BB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86F04A17-D1FB-4BEC-A7AE-C674B9C48B70}" type="presOf" srcId="{950D9EC1-2D16-491D-ABD4-AF3E9A5D5134}" destId="{CD5F6E02-AD43-4E7A-935B-DDF5D6C74800}" srcOrd="0" destOrd="1" presId="urn:microsoft.com/office/officeart/2005/8/layout/vList2"/>
    <dgm:cxn modelId="{9392D53D-DDBD-4685-8586-6CA8714AC0CF}" type="presOf" srcId="{90119837-5B71-4D44-BB01-DB0B084933C8}" destId="{ED5DCCC5-BCA8-4491-AA37-BAF153ECA184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C56FD9BD-D565-4348-9167-02BE8AA1CC0C}" type="presOf" srcId="{477D14C5-CED9-4CFC-B338-DFB0C8090B9F}" destId="{A9DD881E-A532-414B-870C-8ADE2076F78C}" srcOrd="0" destOrd="0" presId="urn:microsoft.com/office/officeart/2005/8/layout/vList2"/>
    <dgm:cxn modelId="{86C22562-6154-4A59-920C-2A3C54B5A6F1}" srcId="{477D14C5-CED9-4CFC-B338-DFB0C8090B9F}" destId="{67B4DBFF-11BE-49E3-94FC-A0BD32AFEF0F}" srcOrd="2" destOrd="0" parTransId="{21553711-1ED5-4263-A092-48FADDEA38D8}" sibTransId="{437D7997-FCC9-4907-9D36-B2ADFE57F986}"/>
    <dgm:cxn modelId="{4ADB370C-CEF9-40D5-A422-D2ECDA8EE6EF}" type="presOf" srcId="{C111C18A-FD96-4E63-821A-54D70D8DC65F}" destId="{CD5F6E02-AD43-4E7A-935B-DDF5D6C74800}" srcOrd="0" destOrd="0" presId="urn:microsoft.com/office/officeart/2005/8/layout/vList2"/>
    <dgm:cxn modelId="{CD7745E0-FF6E-4916-8526-149BE6F554D1}" type="presOf" srcId="{67B4DBFF-11BE-49E3-94FC-A0BD32AFEF0F}" destId="{CD5F6E02-AD43-4E7A-935B-DDF5D6C74800}" srcOrd="0" destOrd="2" presId="urn:microsoft.com/office/officeart/2005/8/layout/vList2"/>
    <dgm:cxn modelId="{A3463493-FCA0-4BCE-AF21-EBE6ABDBD924}" srcId="{477D14C5-CED9-4CFC-B338-DFB0C8090B9F}" destId="{950D9EC1-2D16-491D-ABD4-AF3E9A5D5134}" srcOrd="1" destOrd="0" parTransId="{211C029A-48D7-435A-85C6-3F180CC4EBE7}" sibTransId="{17470B5C-D53F-406F-9BE5-54467AFA3EAF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6F636F5F-6322-47A8-99ED-1F317E6DDDA4}" type="presParOf" srcId="{ED5DCCC5-BCA8-4491-AA37-BAF153ECA184}" destId="{A9DD881E-A532-414B-870C-8ADE2076F78C}" srcOrd="0" destOrd="0" presId="urn:microsoft.com/office/officeart/2005/8/layout/vList2"/>
    <dgm:cxn modelId="{4C639E3E-EB27-467D-A2EE-A961323A7D1F}" type="presParOf" srcId="{ED5DCCC5-BCA8-4491-AA37-BAF153ECA184}" destId="{CD5F6E02-AD43-4E7A-935B-DDF5D6C74800}" srcOrd="1" destOrd="0" presId="urn:microsoft.com/office/officeart/2005/8/layout/vList2"/>
    <dgm:cxn modelId="{76E3FDD0-F829-461A-BEC2-908D6BDA5AAA}" type="presParOf" srcId="{ED5DCCC5-BCA8-4491-AA37-BAF153ECA184}" destId="{81203336-F3DE-4B3A-BCF4-0F68C23AC2BB}" srcOrd="2" destOrd="0" presId="urn:microsoft.com/office/officeart/2005/8/layout/vList2"/>
    <dgm:cxn modelId="{803C9219-9B39-45EA-A616-3147959BB477}" type="presParOf" srcId="{ED5DCCC5-BCA8-4491-AA37-BAF153ECA184}" destId="{782956A5-ADC8-4959-B856-589B9D9B96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84180"/>
          <a:ext cx="3539443" cy="551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7BCE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À 8 ans  : Plan sur 5 ans </a:t>
          </a:r>
          <a:endParaRPr lang="fr-FR" sz="23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sp:txBody>
      <dsp:txXfrm>
        <a:off x="26930" y="111110"/>
        <a:ext cx="3485583" cy="497795"/>
      </dsp:txXfrm>
    </dsp:sp>
    <dsp:sp modelId="{CD5F6E02-AD43-4E7A-935B-DDF5D6C74800}">
      <dsp:nvSpPr>
        <dsp:cNvPr id="0" name=""/>
        <dsp:cNvSpPr/>
      </dsp:nvSpPr>
      <dsp:spPr>
        <a:xfrm>
          <a:off x="0" y="635835"/>
          <a:ext cx="3539443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7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Talmud Torah : 4 ans x 456€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Bnei</a:t>
          </a: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fr-FR" sz="1800" kern="1200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Mitzva</a:t>
          </a: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et BM : 1964€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Soit  Total 5 ans : 3780€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sp:txBody>
      <dsp:txXfrm>
        <a:off x="0" y="635835"/>
        <a:ext cx="3539443" cy="928395"/>
      </dsp:txXfrm>
    </dsp:sp>
    <dsp:sp modelId="{81203336-F3DE-4B3A-BCF4-0F68C23AC2BB}">
      <dsp:nvSpPr>
        <dsp:cNvPr id="0" name=""/>
        <dsp:cNvSpPr/>
      </dsp:nvSpPr>
      <dsp:spPr>
        <a:xfrm>
          <a:off x="0" y="1564231"/>
          <a:ext cx="3539443" cy="551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7BCE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À 9 ans  : Plan sur 4 ans </a:t>
          </a:r>
          <a:endParaRPr lang="fr-FR" sz="23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sp:txBody>
      <dsp:txXfrm>
        <a:off x="26930" y="1591161"/>
        <a:ext cx="3485583" cy="497795"/>
      </dsp:txXfrm>
    </dsp:sp>
    <dsp:sp modelId="{782956A5-ADC8-4959-B856-589B9D9B9635}">
      <dsp:nvSpPr>
        <dsp:cNvPr id="0" name=""/>
        <dsp:cNvSpPr/>
      </dsp:nvSpPr>
      <dsp:spPr>
        <a:xfrm>
          <a:off x="0" y="2115886"/>
          <a:ext cx="3539443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77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Talmud Torah : 3 ans x 456€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Bnei Mitzva et BM : 1964€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Soit  Total 4 ans : 3332€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sp:txBody>
      <dsp:txXfrm>
        <a:off x="0" y="2115886"/>
        <a:ext cx="3539443" cy="928395"/>
      </dsp:txXfrm>
    </dsp:sp>
    <dsp:sp modelId="{D64CB5D5-837D-47FC-9E42-A26D800BC695}">
      <dsp:nvSpPr>
        <dsp:cNvPr id="0" name=""/>
        <dsp:cNvSpPr/>
      </dsp:nvSpPr>
      <dsp:spPr>
        <a:xfrm>
          <a:off x="0" y="3044281"/>
          <a:ext cx="3539443" cy="551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7BCE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À 10 ans  : Plan sur 3 ans </a:t>
          </a:r>
          <a:endParaRPr lang="fr-FR" sz="23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sp:txBody>
      <dsp:txXfrm>
        <a:off x="26930" y="3071211"/>
        <a:ext cx="3485583" cy="497795"/>
      </dsp:txXfrm>
    </dsp:sp>
    <dsp:sp modelId="{08B7B17B-8600-44B0-B235-389E5D71D804}">
      <dsp:nvSpPr>
        <dsp:cNvPr id="0" name=""/>
        <dsp:cNvSpPr/>
      </dsp:nvSpPr>
      <dsp:spPr>
        <a:xfrm>
          <a:off x="0" y="3595936"/>
          <a:ext cx="3539443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77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Talmud Torah : 2 ans x 456€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Bnei</a:t>
          </a: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fr-FR" sz="1800" kern="1200" noProof="0" dirty="0" err="1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Mitzva</a:t>
          </a: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et BM : 1964€</a:t>
          </a:r>
          <a:endParaRPr lang="fr-FR" sz="1800" kern="1200" noProof="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noProof="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n-ea"/>
              <a:cs typeface="+mn-cs"/>
            </a:rPr>
            <a:t>Soit  Total 3 ans : 2876€</a:t>
          </a:r>
          <a:endParaRPr lang="fr-FR" sz="18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ea typeface="+mn-ea"/>
            <a:cs typeface="+mn-cs"/>
          </a:endParaRPr>
        </a:p>
      </dsp:txBody>
      <dsp:txXfrm>
        <a:off x="0" y="3595936"/>
        <a:ext cx="3539443" cy="928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440211"/>
          <a:ext cx="4954587" cy="714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noProof="0" dirty="0" smtClean="0">
              <a:latin typeface="Corbel" panose="020B0503020204020204" pitchFamily="34" charset="0"/>
            </a:rPr>
            <a:t>Cours particulier en présentiel</a:t>
          </a:r>
          <a:endParaRPr lang="fr-FR" sz="2800" kern="1200" noProof="0" dirty="0">
            <a:latin typeface="Corbel" panose="020B0503020204020204" pitchFamily="34" charset="0"/>
          </a:endParaRPr>
        </a:p>
      </dsp:txBody>
      <dsp:txXfrm>
        <a:off x="34885" y="475096"/>
        <a:ext cx="4884817" cy="644844"/>
      </dsp:txXfrm>
    </dsp:sp>
    <dsp:sp modelId="{CD5F6E02-AD43-4E7A-935B-DDF5D6C74800}">
      <dsp:nvSpPr>
        <dsp:cNvPr id="0" name=""/>
        <dsp:cNvSpPr/>
      </dsp:nvSpPr>
      <dsp:spPr>
        <a:xfrm>
          <a:off x="0" y="1154825"/>
          <a:ext cx="4954587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08" tIns="30480" rIns="170688" bIns="3048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rPr>
            <a:t>45</a:t>
          </a:r>
          <a:r>
            <a:rPr lang="fr-FR" sz="2400" kern="1200" noProof="0" dirty="0" smtClean="0">
              <a:latin typeface="Corbel" panose="020B0503020204020204" pitchFamily="34" charset="0"/>
            </a:rPr>
            <a:t>€ de l’heure et 40 h/an : 1800€</a:t>
          </a:r>
          <a:endParaRPr lang="fr-FR" sz="2400" kern="1200" noProof="0" dirty="0">
            <a:latin typeface="Corbel" panose="020B0503020204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300" kern="1200" noProof="0" dirty="0">
            <a:latin typeface="Corbel" panose="020B050302020402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300" kern="1200" noProof="0" dirty="0"/>
        </a:p>
      </dsp:txBody>
      <dsp:txXfrm>
        <a:off x="0" y="1154825"/>
        <a:ext cx="4954587" cy="1210950"/>
      </dsp:txXfrm>
    </dsp:sp>
    <dsp:sp modelId="{81203336-F3DE-4B3A-BCF4-0F68C23AC2BB}">
      <dsp:nvSpPr>
        <dsp:cNvPr id="0" name=""/>
        <dsp:cNvSpPr/>
      </dsp:nvSpPr>
      <dsp:spPr>
        <a:xfrm>
          <a:off x="0" y="2365775"/>
          <a:ext cx="4954587" cy="726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noProof="0" dirty="0" smtClean="0">
              <a:latin typeface="Corbel" panose="020B0503020204020204" pitchFamily="34" charset="0"/>
            </a:rPr>
            <a:t>Cours présentiel par classe de 4 </a:t>
          </a:r>
          <a:endParaRPr lang="fr-FR" sz="2800" kern="1200" noProof="0" dirty="0">
            <a:latin typeface="Corbel" panose="020B0503020204020204" pitchFamily="34" charset="0"/>
          </a:endParaRPr>
        </a:p>
      </dsp:txBody>
      <dsp:txXfrm>
        <a:off x="35447" y="2401222"/>
        <a:ext cx="4883693" cy="655231"/>
      </dsp:txXfrm>
    </dsp:sp>
    <dsp:sp modelId="{782956A5-ADC8-4959-B856-589B9D9B9635}">
      <dsp:nvSpPr>
        <dsp:cNvPr id="0" name=""/>
        <dsp:cNvSpPr/>
      </dsp:nvSpPr>
      <dsp:spPr>
        <a:xfrm>
          <a:off x="0" y="3091900"/>
          <a:ext cx="495458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08" tIns="30480" rIns="170688" bIns="3048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latin typeface="Corbel" panose="020B0503020204020204" pitchFamily="34" charset="0"/>
            </a:rPr>
            <a:t>25€ de l’heure et 40 h/an :  1000€</a:t>
          </a:r>
          <a:endParaRPr lang="fr-FR" sz="2400" kern="1200" noProof="0" dirty="0">
            <a:latin typeface="Corbel" panose="020B0503020204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400" kern="1200" noProof="0" dirty="0">
            <a:latin typeface="Corbel" panose="020B0503020204020204" pitchFamily="34" charset="0"/>
          </a:endParaRPr>
        </a:p>
      </dsp:txBody>
      <dsp:txXfrm>
        <a:off x="0" y="3091900"/>
        <a:ext cx="4954587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440211"/>
          <a:ext cx="4954587" cy="714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noProof="0" dirty="0" smtClean="0">
              <a:latin typeface="Corbel" panose="020B0503020204020204" pitchFamily="34" charset="0"/>
            </a:rPr>
            <a:t>Cours particulier en </a:t>
          </a:r>
          <a:r>
            <a:rPr lang="fr-FR" sz="2800" kern="1200" noProof="0" dirty="0" err="1" smtClean="0">
              <a:latin typeface="Corbel" panose="020B0503020204020204" pitchFamily="34" charset="0"/>
            </a:rPr>
            <a:t>distanciel</a:t>
          </a:r>
          <a:endParaRPr lang="fr-FR" sz="2800" kern="1200" noProof="0" dirty="0">
            <a:latin typeface="Corbel" panose="020B0503020204020204" pitchFamily="34" charset="0"/>
          </a:endParaRPr>
        </a:p>
      </dsp:txBody>
      <dsp:txXfrm>
        <a:off x="34885" y="475096"/>
        <a:ext cx="4884817" cy="644844"/>
      </dsp:txXfrm>
    </dsp:sp>
    <dsp:sp modelId="{CD5F6E02-AD43-4E7A-935B-DDF5D6C74800}">
      <dsp:nvSpPr>
        <dsp:cNvPr id="0" name=""/>
        <dsp:cNvSpPr/>
      </dsp:nvSpPr>
      <dsp:spPr>
        <a:xfrm>
          <a:off x="0" y="1154825"/>
          <a:ext cx="4954587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08" tIns="30480" rIns="170688" bIns="3048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rPr>
            <a:t>40</a:t>
          </a:r>
          <a:r>
            <a:rPr lang="fr-FR" sz="2400" kern="1200" noProof="0" dirty="0" smtClean="0">
              <a:latin typeface="Corbel" panose="020B0503020204020204" pitchFamily="34" charset="0"/>
            </a:rPr>
            <a:t>€ de l’heure et 40 h/an : 1600€</a:t>
          </a:r>
          <a:endParaRPr lang="fr-FR" sz="2400" kern="1200" noProof="0" dirty="0">
            <a:latin typeface="Corbel" panose="020B0503020204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300" kern="1200" noProof="0" dirty="0">
            <a:latin typeface="Corbel" panose="020B050302020402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300" kern="1200" noProof="0" dirty="0"/>
        </a:p>
      </dsp:txBody>
      <dsp:txXfrm>
        <a:off x="0" y="1154825"/>
        <a:ext cx="4954587" cy="1210950"/>
      </dsp:txXfrm>
    </dsp:sp>
    <dsp:sp modelId="{81203336-F3DE-4B3A-BCF4-0F68C23AC2BB}">
      <dsp:nvSpPr>
        <dsp:cNvPr id="0" name=""/>
        <dsp:cNvSpPr/>
      </dsp:nvSpPr>
      <dsp:spPr>
        <a:xfrm>
          <a:off x="0" y="2365775"/>
          <a:ext cx="4954587" cy="726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noProof="0" dirty="0" smtClean="0">
              <a:latin typeface="Corbel" panose="020B0503020204020204" pitchFamily="34" charset="0"/>
            </a:rPr>
            <a:t>Cours par classe de 4 </a:t>
          </a:r>
          <a:r>
            <a:rPr lang="fr-FR" sz="2800" kern="1200" noProof="0" dirty="0" err="1" smtClean="0">
              <a:latin typeface="Corbel" panose="020B0503020204020204" pitchFamily="34" charset="0"/>
            </a:rPr>
            <a:t>distanciel</a:t>
          </a:r>
          <a:r>
            <a:rPr lang="fr-FR" sz="2800" kern="1200" noProof="0" dirty="0" smtClean="0">
              <a:latin typeface="Corbel" panose="020B0503020204020204" pitchFamily="34" charset="0"/>
            </a:rPr>
            <a:t> </a:t>
          </a:r>
          <a:endParaRPr lang="fr-FR" sz="2800" kern="1200" noProof="0" dirty="0">
            <a:latin typeface="Corbel" panose="020B0503020204020204" pitchFamily="34" charset="0"/>
          </a:endParaRPr>
        </a:p>
      </dsp:txBody>
      <dsp:txXfrm>
        <a:off x="35447" y="2401222"/>
        <a:ext cx="4883693" cy="655231"/>
      </dsp:txXfrm>
    </dsp:sp>
    <dsp:sp modelId="{782956A5-ADC8-4959-B856-589B9D9B9635}">
      <dsp:nvSpPr>
        <dsp:cNvPr id="0" name=""/>
        <dsp:cNvSpPr/>
      </dsp:nvSpPr>
      <dsp:spPr>
        <a:xfrm>
          <a:off x="0" y="3091900"/>
          <a:ext cx="495458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08" tIns="30480" rIns="170688" bIns="3048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latin typeface="Corbel" panose="020B0503020204020204" pitchFamily="34" charset="0"/>
            </a:rPr>
            <a:t>20€ de l’heure et 40 h/an :  800€</a:t>
          </a:r>
          <a:endParaRPr lang="fr-FR" sz="2400" kern="1200" noProof="0" dirty="0">
            <a:latin typeface="Corbel" panose="020B0503020204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noProof="0" dirty="0" smtClean="0">
              <a:latin typeface="Corbel" panose="020B0503020204020204" pitchFamily="34" charset="0"/>
            </a:rPr>
            <a:t>Frais de BM : 1364€</a:t>
          </a:r>
          <a:endParaRPr lang="fr-FR" sz="2400" kern="1200" noProof="0" dirty="0">
            <a:latin typeface="Corbel" panose="020B0503020204020204" pitchFamily="34" charset="0"/>
          </a:endParaRPr>
        </a:p>
      </dsp:txBody>
      <dsp:txXfrm>
        <a:off x="0" y="3091900"/>
        <a:ext cx="4954587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91F76556-4C82-42CB-AF44-37531D6F0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B56A2C0-FCD7-48AE-973E-6C8CBEA23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0D5A-4B3A-4DE6-8884-14941DD50C5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6F93217-7E27-4557-974B-DFE6CA450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1A5C11A-B807-438A-AF4B-F2BF59BA5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26CC-13DF-4E2A-82F8-44CF3656A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3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8B2E-D3EC-41A3-99D2-2307924CE1D4}" type="datetimeFigureOut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80C3-1BFC-4E85-A415-AB5B555D7BB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21557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4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6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4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6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680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42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6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652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340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0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0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17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64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54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24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38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9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56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B9EEB-B920-4FDE-A444-41D386755F0A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 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’image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a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4A47F-2064-4693-8C91-91B097DDB73E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2A389-7A47-459B-9455-9BA73F114E67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034A49-DD90-4590-B380-72F69CBAA01F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4" name="Zone de text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EEF93C-18CA-42FF-A52D-E3029A0FBEA2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9080C4-E34E-4273-863F-3042A21F3B6B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1" name="Zone de text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Zone de text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EB0D0-EB93-4046-BB5D-DF0B32FE8205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D7953-F268-4FE1-96C3-99B65BA5E7EC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A763D6-1A02-47FD-BDB7-6A4ACCE73059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562E7-4C33-4003-990A-C4AB282A4B9A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DE96F9-EF1E-49F0-8FEF-204F9472072D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BCEF1-FE01-4F38-8BF8-33D893502314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806544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F3F56-0297-4717-AA1C-39689F6AA452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D19E1A-D927-4188-A6E3-D7BA79691488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9E49D-993E-4E91-9B0A-D9A51278876D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59321-41BB-4A1E-994F-382E9DE5DB25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5876A4-40C3-4490-B998-F4849CC3FA07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necteur droit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2F7BC55-E9E9-44C7-B7D9-A8D6619E221A}" type="datetime1">
              <a:rPr lang="fr-FR" noProof="0" smtClean="0"/>
              <a:t>15/08/2023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="" xmlns:a16="http://schemas.microsoft.com/office/drawing/2014/main" id="{C5BDD1EA-D8C1-45AF-9F0A-14A2A137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211" y="2335246"/>
            <a:ext cx="6270801" cy="1870994"/>
          </a:xfrm>
        </p:spPr>
        <p:txBody>
          <a:bodyPr rtlCol="0">
            <a:noAutofit/>
          </a:bodyPr>
          <a:lstStyle/>
          <a:p>
            <a:pPr algn="ctr"/>
            <a:r>
              <a:rPr lang="fr-F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 torah</a:t>
            </a:r>
            <a:r>
              <a:rPr lang="fr-F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2023/2024</a:t>
            </a:r>
            <a:endParaRPr lang="fr-F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="" xmlns:a16="http://schemas.microsoft.com/office/drawing/2014/main" id="{A779F34F-2960-4B81-BA08-445B6F6A0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Connecteur droit 70">
              <a:extLst>
                <a:ext uri="{FF2B5EF4-FFF2-40B4-BE49-F238E27FC236}">
                  <a16:creationId xmlns="" xmlns:a16="http://schemas.microsoft.com/office/drawing/2014/main" id="{10A57ACC-416F-4A5D-B7F7-DDA9886A3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="" xmlns:a16="http://schemas.microsoft.com/office/drawing/2014/main" id="{26522B4F-50C4-4FCE-8AE2-3789D63ED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2C3978FC-B5D1-42BE-B086-BC2A733D58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="" xmlns:a16="http://schemas.microsoft.com/office/drawing/2014/main" id="{ACED99F1-340D-4970-8E66-3B28E92711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="" xmlns:a16="http://schemas.microsoft.com/office/drawing/2014/main" id="{50A54E39-63C0-4847-A766-C6B74FEB48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re 1">
            <a:extLst>
              <a:ext uri="{FF2B5EF4-FFF2-40B4-BE49-F238E27FC236}">
                <a16:creationId xmlns=""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99519" y="4611636"/>
            <a:ext cx="9776001" cy="9732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Présentation et barèmes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32" y="478024"/>
            <a:ext cx="5245994" cy="16009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" y="393004"/>
            <a:ext cx="4607518" cy="3614038"/>
          </a:xfrm>
          <a:prstGeom prst="rect">
            <a:avLst/>
          </a:prstGeom>
        </p:spPr>
      </p:pic>
      <p:sp useBgFill="1">
        <p:nvSpPr>
          <p:cNvPr id="19" name="Étoile à 6 branches 18"/>
          <p:cNvSpPr/>
          <p:nvPr/>
        </p:nvSpPr>
        <p:spPr>
          <a:xfrm>
            <a:off x="10456542" y="496098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us-titre 2">
            <a:extLst>
              <a:ext uri="{FF2B5EF4-FFF2-40B4-BE49-F238E27FC236}">
                <a16:creationId xmlns=""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255" y="5526988"/>
            <a:ext cx="9623477" cy="462967"/>
          </a:xfrm>
        </p:spPr>
        <p:txBody>
          <a:bodyPr rtlCol="0">
            <a:no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talmudtorah.education@kehilatgesher.org</a:t>
            </a:r>
          </a:p>
        </p:txBody>
      </p: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858384" y="274638"/>
            <a:ext cx="9753598" cy="1020762"/>
          </a:xfrm>
        </p:spPr>
        <p:txBody>
          <a:bodyPr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Fêtes juives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0460" y="1419980"/>
            <a:ext cx="110457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Vivre les fêtes de manière ludique, joyeuse et profonde au fil de l’année juive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3534" y="2220184"/>
            <a:ext cx="10189133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1:</a:t>
            </a:r>
            <a:r>
              <a:rPr lang="fr-FR" sz="2400" b="1" i="1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000" dirty="0">
                <a:latin typeface="Corbel" panose="020B0503020204020204" pitchFamily="34" charset="0"/>
              </a:rPr>
              <a:t>Se familiariser avec le calendrier juif, raconter les histoires, se familiariser avec les </a:t>
            </a:r>
            <a:r>
              <a:rPr lang="fr-FR" sz="2000" dirty="0" err="1">
                <a:latin typeface="Corbel" panose="020B0503020204020204" pitchFamily="34" charset="0"/>
              </a:rPr>
              <a:t>mitzvot</a:t>
            </a:r>
            <a:r>
              <a:rPr lang="fr-FR" sz="2000" dirty="0">
                <a:latin typeface="Corbel" panose="020B0503020204020204" pitchFamily="34" charset="0"/>
              </a:rPr>
              <a:t> et les coutumes liées </a:t>
            </a:r>
            <a:r>
              <a:rPr lang="fr-FR" sz="2000" dirty="0" smtClean="0">
                <a:latin typeface="Corbel" panose="020B0503020204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000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 algn="just">
              <a:lnSpc>
                <a:spcPct val="115000"/>
              </a:lnSpc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2:</a:t>
            </a:r>
            <a:r>
              <a:rPr lang="fr-FR" sz="2400" b="1" i="1" dirty="0">
                <a:latin typeface="Corbel" panose="020B0503020204020204" pitchFamily="34" charset="0"/>
                <a:ea typeface="Roboto Light"/>
                <a:cs typeface="Roboto Light"/>
              </a:rPr>
              <a:t>  </a:t>
            </a:r>
            <a:r>
              <a:rPr lang="fr-FR" sz="2000" dirty="0">
                <a:latin typeface="Corbel" panose="020B0503020204020204" pitchFamily="34" charset="0"/>
              </a:rPr>
              <a:t>Approche de chaque fête, en lien avec le contexte historique dans lequel vivaient les juifs. </a:t>
            </a:r>
            <a:endParaRPr lang="fr-FR" sz="2000" dirty="0" smtClean="0">
              <a:latin typeface="Corbel" panose="020B0503020204020204" pitchFamily="34" charset="0"/>
            </a:endParaRPr>
          </a:p>
          <a:p>
            <a:pPr algn="just">
              <a:lnSpc>
                <a:spcPct val="115000"/>
              </a:lnSpc>
            </a:pPr>
            <a:endParaRPr lang="fr-FR" sz="1000" dirty="0">
              <a:latin typeface="Corbel" panose="020B0503020204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 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3:</a:t>
            </a:r>
            <a:r>
              <a:rPr lang="fr-FR" sz="2400" b="1" i="1" dirty="0">
                <a:latin typeface="Corbel" panose="020B0503020204020204" pitchFamily="34" charset="0"/>
                <a:ea typeface="Roboto Light"/>
                <a:cs typeface="Roboto Light"/>
              </a:rPr>
              <a:t>  </a:t>
            </a:r>
            <a:r>
              <a:rPr lang="fr-FR" sz="2000" dirty="0">
                <a:latin typeface="Corbel" panose="020B0503020204020204" pitchFamily="34" charset="0"/>
              </a:rPr>
              <a:t>Etude lexicale et symbolique des </a:t>
            </a:r>
            <a:r>
              <a:rPr lang="fr-FR" sz="2000" dirty="0" err="1">
                <a:latin typeface="Corbel" panose="020B0503020204020204" pitchFamily="34" charset="0"/>
              </a:rPr>
              <a:t>Brakhot</a:t>
            </a:r>
            <a:r>
              <a:rPr lang="fr-FR" sz="2000" dirty="0">
                <a:latin typeface="Corbel" panose="020B0503020204020204" pitchFamily="34" charset="0"/>
              </a:rPr>
              <a:t> pour que l’enfant comprenne ce qu’il récite et pourquoi il le fait. Avec deux moments importants : le </a:t>
            </a:r>
            <a:r>
              <a:rPr lang="fr-FR" sz="2000" dirty="0" err="1">
                <a:latin typeface="Corbel" panose="020B0503020204020204" pitchFamily="34" charset="0"/>
              </a:rPr>
              <a:t>Sedder</a:t>
            </a:r>
            <a:r>
              <a:rPr lang="fr-FR" sz="2000" dirty="0">
                <a:latin typeface="Corbel" panose="020B0503020204020204" pitchFamily="34" charset="0"/>
              </a:rPr>
              <a:t> pédagogique de Pessah et la matinée d’étude de </a:t>
            </a:r>
            <a:r>
              <a:rPr lang="fr-FR" sz="2000" dirty="0" err="1">
                <a:latin typeface="Corbel" panose="020B0503020204020204" pitchFamily="34" charset="0"/>
              </a:rPr>
              <a:t>Shavouot</a:t>
            </a:r>
            <a:r>
              <a:rPr lang="fr-FR" sz="2000" dirty="0" smtClean="0">
                <a:latin typeface="Corbel" panose="020B0503020204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endParaRPr lang="fr-FR" sz="1000" dirty="0">
              <a:latin typeface="Corbel" panose="020B05030202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4:</a:t>
            </a:r>
            <a:r>
              <a:rPr lang="fr-FR" sz="2000" b="1" i="1" dirty="0">
                <a:latin typeface="Corbel" panose="020B0503020204020204" pitchFamily="34" charset="0"/>
                <a:ea typeface="Roboto Light"/>
                <a:cs typeface="Roboto Light"/>
              </a:rPr>
              <a:t>  </a:t>
            </a:r>
            <a:r>
              <a:rPr lang="fr-FR" sz="2000" dirty="0">
                <a:latin typeface="Corbel" panose="020B0503020204020204" pitchFamily="34" charset="0"/>
              </a:rPr>
              <a:t>Approfondissement des notions symboliques des fêtes, les </a:t>
            </a:r>
            <a:r>
              <a:rPr lang="fr-FR" sz="2000" dirty="0" err="1">
                <a:latin typeface="Corbel" panose="020B0503020204020204" pitchFamily="34" charset="0"/>
              </a:rPr>
              <a:t>coûtumes</a:t>
            </a:r>
            <a:r>
              <a:rPr lang="fr-FR" sz="2000" dirty="0">
                <a:latin typeface="Corbel" panose="020B0503020204020204" pitchFamily="34" charset="0"/>
              </a:rPr>
              <a:t> et les </a:t>
            </a:r>
            <a:r>
              <a:rPr lang="fr-FR" sz="2000" dirty="0" err="1">
                <a:latin typeface="Corbel" panose="020B0503020204020204" pitchFamily="34" charset="0"/>
              </a:rPr>
              <a:t>mitzvot</a:t>
            </a:r>
            <a:r>
              <a:rPr lang="fr-FR" sz="2000" dirty="0">
                <a:latin typeface="Corbel" panose="020B0503020204020204" pitchFamily="34" charset="0"/>
              </a:rPr>
              <a:t>.</a:t>
            </a:r>
            <a:r>
              <a:rPr lang="fr-FR" dirty="0" smtClean="0">
                <a:latin typeface="Corbel" panose="020B0503020204020204" pitchFamily="34" charset="0"/>
              </a:rPr>
              <a:t> </a:t>
            </a:r>
            <a:r>
              <a:rPr lang="fr-FR" dirty="0" smtClean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endParaRPr lang="fr-FR" dirty="0">
              <a:latin typeface="Corbel" panose="020B0503020204020204" pitchFamily="34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31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705980" y="274638"/>
            <a:ext cx="9753598" cy="1020762"/>
          </a:xfrm>
        </p:spPr>
        <p:txBody>
          <a:bodyPr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la torah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372" y="1419980"/>
            <a:ext cx="11045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Faire le lien direct entre le texte biblique et la vie moderne des enfants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832" y="2309336"/>
            <a:ext cx="9972600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1 &amp; 2: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Les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enfants se familiarisent avec le </a:t>
            </a:r>
            <a:r>
              <a:rPr lang="fr-FR" sz="2200" dirty="0" err="1">
                <a:latin typeface="Corbel" panose="020B0503020204020204" pitchFamily="34" charset="0"/>
                <a:ea typeface="Roboto Light"/>
                <a:cs typeface="Roboto Light"/>
              </a:rPr>
              <a:t>Tanakh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, à travers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des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ouvrages </a:t>
            </a:r>
            <a:r>
              <a:rPr lang="fr-FR" sz="2200" i="1" dirty="0">
                <a:latin typeface="Corbel" panose="020B0503020204020204" pitchFamily="34" charset="0"/>
                <a:ea typeface="Roboto Light"/>
                <a:cs typeface="Roboto Light"/>
              </a:rPr>
              <a:t>Comprendre la Torah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 et </a:t>
            </a:r>
            <a:r>
              <a:rPr lang="fr-FR" sz="2200" i="1" dirty="0">
                <a:latin typeface="Corbel" panose="020B0503020204020204" pitchFamily="34" charset="0"/>
                <a:ea typeface="Roboto Light"/>
                <a:cs typeface="Roboto Light"/>
              </a:rPr>
              <a:t>Comprendre les Prophètes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de </a:t>
            </a:r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Yael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Hollenberg-Azoulay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. Ces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livres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introduisent les enfants aux personnages principaux, aux histoires et enseignements les plus fondamentaux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fr-FR" sz="1000" dirty="0" smtClean="0">
                <a:latin typeface="Corbel" panose="020B0503020204020204" pitchFamily="34" charset="0"/>
                <a:ea typeface="Roboto Light"/>
                <a:cs typeface="Roboto Light"/>
              </a:rPr>
              <a:t> 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nnée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 3 &amp; 4:</a:t>
            </a:r>
            <a:r>
              <a:rPr lang="fr-FR" sz="2400" b="1" i="1" dirty="0" smtClean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Les enfants travaillent la Torah d’un point de vue plus ambitieux, pénétrant au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cœur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de l’analyse du texte biblique en faisant référence aux commentateurs bibliques, midrashim etc.. La Torah devient alors un texte vivant et actuel, leur permettant de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voir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les situations de la vie de tous les jours sous un autre angle.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  </a:t>
            </a:r>
            <a:endParaRPr lang="fr-FR" sz="2000" dirty="0">
              <a:latin typeface="Corbel" panose="020B0503020204020204" pitchFamily="34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434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716866" y="274638"/>
            <a:ext cx="9753598" cy="1020762"/>
          </a:xfrm>
        </p:spPr>
        <p:txBody>
          <a:bodyPr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Bnei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Mitzva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144" y="1419980"/>
            <a:ext cx="11045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 smtClean="0">
                <a:latin typeface="Corbel" panose="020B0503020204020204" pitchFamily="34" charset="0"/>
              </a:rPr>
              <a:t>Préparer sa </a:t>
            </a:r>
            <a:r>
              <a:rPr lang="fr-FR" sz="2800" u="sng" dirty="0" err="1" smtClean="0">
                <a:latin typeface="Corbel" panose="020B0503020204020204" pitchFamily="34" charset="0"/>
              </a:rPr>
              <a:t>Paracha</a:t>
            </a:r>
            <a:r>
              <a:rPr lang="fr-FR" sz="2800" u="sng" dirty="0" smtClean="0">
                <a:latin typeface="Corbel" panose="020B0503020204020204" pitchFamily="34" charset="0"/>
              </a:rPr>
              <a:t> et apprendre à mener </a:t>
            </a:r>
            <a:r>
              <a:rPr lang="fr-FR" sz="2800" u="sng" dirty="0">
                <a:latin typeface="Corbel" panose="020B0503020204020204" pitchFamily="34" charset="0"/>
              </a:rPr>
              <a:t>une vie spirituelle juive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288" y="2335765"/>
            <a:ext cx="9972600" cy="3836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Dirigée par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notre rabbin, Tom Cohen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,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au </a:t>
            </a:r>
            <a:r>
              <a:rPr lang="fr-FR" sz="2200" smtClean="0">
                <a:latin typeface="Corbel" panose="020B0503020204020204" pitchFamily="34" charset="0"/>
                <a:ea typeface="Roboto Light"/>
                <a:cs typeface="Roboto Light"/>
              </a:rPr>
              <a:t>cours de cette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dernière année d’étude les enfants vont finir d’intégrer les prières du </a:t>
            </a:r>
            <a:r>
              <a:rPr lang="fr-FR" sz="2200" dirty="0" err="1">
                <a:latin typeface="Corbel" panose="020B0503020204020204" pitchFamily="34" charset="0"/>
                <a:ea typeface="Roboto Light"/>
                <a:cs typeface="Roboto Light"/>
              </a:rPr>
              <a:t>Siddour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, chaque enfant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travaille sa </a:t>
            </a:r>
            <a:r>
              <a:rPr lang="fr-FR" sz="2200" dirty="0" err="1" smtClean="0">
                <a:latin typeface="Corbel" panose="020B0503020204020204" pitchFamily="34" charset="0"/>
                <a:ea typeface="Roboto Light"/>
                <a:cs typeface="Roboto Light"/>
              </a:rPr>
              <a:t>Parasha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. En classe,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le rabbin organise de débats autour de différents sujets d’éthique dans lesquels il adapte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des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notions talmudiques à des situations de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la vie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moderne. </a:t>
            </a:r>
          </a:p>
          <a:p>
            <a:pPr algn="just"/>
            <a:endParaRPr lang="fr-FR" sz="1000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 algn="just"/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Cette formation responsabilise les enfants et leur donne les outils pour mener une vie spirituelle juive dans leur avenir et au sein de leurs familles. </a:t>
            </a:r>
          </a:p>
          <a:p>
            <a:pPr algn="just"/>
            <a:endParaRPr lang="fr-FR" sz="1000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 algn="just"/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Pendant cette année de préparation les élèves travaillent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régulièrement  avec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un étudiant rabbinique qui les forme aux détails techniques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des offices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,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à la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cantillation et les introduit </a:t>
            </a: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aux </a:t>
            </a:r>
            <a:r>
              <a:rPr lang="fr-FR" sz="2200" dirty="0">
                <a:latin typeface="Corbel" panose="020B0503020204020204" pitchFamily="34" charset="0"/>
                <a:ea typeface="Roboto Light"/>
                <a:cs typeface="Roboto Light"/>
              </a:rPr>
              <a:t>commentaires de la Torah.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200" dirty="0" smtClean="0">
                <a:latin typeface="Corbel" panose="020B0503020204020204" pitchFamily="34" charset="0"/>
                <a:ea typeface="Roboto Light"/>
                <a:cs typeface="Roboto Light"/>
              </a:rPr>
              <a:t>.   </a:t>
            </a:r>
            <a:endParaRPr lang="fr-FR" sz="2200" dirty="0">
              <a:latin typeface="Corbel" panose="020B0503020204020204" pitchFamily="34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61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9333" y="340052"/>
            <a:ext cx="11842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</a:t>
            </a:r>
          </a:p>
          <a:p>
            <a:pPr algn="ctr"/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Ce 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que comprend une inscription pluriannuelle</a:t>
            </a:r>
          </a:p>
        </p:txBody>
      </p:sp>
      <p:sp>
        <p:nvSpPr>
          <p:cNvPr id="16" name="Espace réservé du contenu 5"/>
          <p:cNvSpPr>
            <a:spLocks noGrp="1"/>
          </p:cNvSpPr>
          <p:nvPr>
            <p:ph sz="half" idx="4294967295"/>
          </p:nvPr>
        </p:nvSpPr>
        <p:spPr>
          <a:xfrm>
            <a:off x="5237650" y="1894114"/>
            <a:ext cx="4419598" cy="4691342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 Barème s’entend pour des enfants dont les parents sont à jour de leur cotisation annuelle.</a:t>
            </a:r>
            <a:b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fr-FR" sz="37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tx1"/>
                </a:solidFill>
                <a:latin typeface="Corbel" panose="020B0503020204020204" pitchFamily="34" charset="0"/>
              </a:rPr>
              <a:t>----------------------------------------------</a:t>
            </a: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 </a:t>
            </a:r>
            <a:r>
              <a:rPr lang="fr-FR" sz="4000" dirty="0" smtClean="0">
                <a:solidFill>
                  <a:schemeClr val="tx1"/>
                </a:solidFill>
                <a:latin typeface="Corbel" panose="020B0503020204020204" pitchFamily="34" charset="0"/>
              </a:rPr>
              <a:t>:  </a:t>
            </a:r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5, 4  ou 3 années selon la durée des études</a:t>
            </a:r>
            <a:r>
              <a:rPr lang="fr-FR" sz="4000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fr-FR" sz="4000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tx1"/>
                </a:solidFill>
                <a:latin typeface="Corbel" panose="020B0503020204020204" pitchFamily="34" charset="0"/>
              </a:rPr>
              <a:t>-----------------------------------------------</a:t>
            </a:r>
          </a:p>
          <a:p>
            <a:pPr marL="0" indent="0" algn="just" rtl="0">
              <a:buNone/>
            </a:pPr>
            <a: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Pour toutes les formules</a:t>
            </a:r>
          </a:p>
          <a:p>
            <a:pPr marL="0" indent="0" algn="just" rtl="0">
              <a:buNone/>
            </a:pPr>
            <a: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Dernière année : </a:t>
            </a:r>
            <a:endParaRPr lang="fr-FR" sz="4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fr-FR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Année </a:t>
            </a:r>
            <a:r>
              <a:rPr lang="fr-FR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Bnei</a:t>
            </a:r>
            <a:r>
              <a:rPr lang="fr-FR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Mitzva</a:t>
            </a:r>
            <a:r>
              <a:rPr lang="fr-FR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4200" dirty="0" smtClean="0">
                <a:solidFill>
                  <a:schemeClr val="tx1"/>
                </a:solidFill>
                <a:latin typeface="Corbel" panose="020B0503020204020204" pitchFamily="34" charset="0"/>
              </a:rPr>
              <a:t>: 600€</a:t>
            </a:r>
            <a:endParaRPr lang="fr-FR" sz="4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rtl="0"/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Cérémonie BM</a:t>
            </a:r>
            <a:r>
              <a:rPr lang="fr-FR" sz="4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: 864€</a:t>
            </a:r>
          </a:p>
          <a:p>
            <a:pPr rtl="0"/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Frais</a:t>
            </a:r>
            <a:r>
              <a:rPr lang="fr-FR" sz="4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(sécurité, nettoyage) : 500€</a:t>
            </a:r>
            <a:endParaRPr lang="fr-FR" dirty="0"/>
          </a:p>
        </p:txBody>
      </p:sp>
      <p:graphicFrame>
        <p:nvGraphicFramePr>
          <p:cNvPr id="22" name="Espace réservé du contenu 3" descr="Liste à puces verticale présentant 3 groupes superposés, contenant chacun une liste à puce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093891"/>
              </p:ext>
            </p:extLst>
          </p:nvPr>
        </p:nvGraphicFramePr>
        <p:xfrm>
          <a:off x="1217614" y="1918526"/>
          <a:ext cx="353944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03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latin typeface="Corbel" panose="020B0503020204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423;p5"/>
          <p:cNvSpPr txBox="1">
            <a:spLocks noGrp="1"/>
          </p:cNvSpPr>
          <p:nvPr>
            <p:ph type="title"/>
          </p:nvPr>
        </p:nvSpPr>
        <p:spPr>
          <a:xfrm>
            <a:off x="761436" y="620722"/>
            <a:ext cx="10842730" cy="6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 :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Barème et réduction impôt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3" name="Google Shape;1424;p5"/>
          <p:cNvSpPr txBox="1">
            <a:spLocks/>
          </p:cNvSpPr>
          <p:nvPr/>
        </p:nvSpPr>
        <p:spPr>
          <a:xfrm>
            <a:off x="912817" y="1865092"/>
            <a:ext cx="10006009" cy="8588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 sz="2800" b="1" dirty="0" smtClean="0">
                <a:latin typeface="Corbel" panose="020B0503020204020204" pitchFamily="34" charset="0"/>
              </a:rPr>
              <a:t>Enfants de 8 à 10 ans, Inscription pluriannuelle</a:t>
            </a:r>
            <a:br>
              <a:rPr lang="fr-FR" sz="2800" b="1" dirty="0" smtClean="0">
                <a:latin typeface="Corbel" panose="020B0503020204020204" pitchFamily="34" charset="0"/>
              </a:rPr>
            </a:br>
            <a:r>
              <a:rPr lang="fr-FR" sz="2800" b="1" dirty="0" smtClean="0">
                <a:latin typeface="Corbel" panose="020B0503020204020204" pitchFamily="34" charset="0"/>
              </a:rPr>
              <a:t>Enfant de 8 ans -&gt;5 ans, de 9 ans -&gt; 4 ans et  de 10 ans -&gt; 3 ans</a:t>
            </a:r>
            <a:endParaRPr lang="fr-FR" sz="3200" b="1" dirty="0"/>
          </a:p>
        </p:txBody>
      </p:sp>
      <p:graphicFrame>
        <p:nvGraphicFramePr>
          <p:cNvPr id="14" name="Espace réservé du contenu 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57251097"/>
              </p:ext>
            </p:extLst>
          </p:nvPr>
        </p:nvGraphicFramePr>
        <p:xfrm>
          <a:off x="957383" y="2922793"/>
          <a:ext cx="10305705" cy="29379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98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361"/>
                <a:gridCol w="1398361"/>
                <a:gridCol w="1398361"/>
                <a:gridCol w="1915539"/>
              </a:tblGrid>
              <a:tr h="734482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Durée 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Total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Mensualité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Total/an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Déduction impôt</a:t>
                      </a:r>
                      <a:r>
                        <a:rPr lang="fr-FR" baseline="0" noProof="0" dirty="0" smtClean="0"/>
                        <a:t> </a:t>
                      </a:r>
                      <a:r>
                        <a:rPr lang="fr-FR" noProof="0" dirty="0" smtClean="0"/>
                        <a:t>66%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Coût</a:t>
                      </a:r>
                      <a:r>
                        <a:rPr lang="fr-FR" baseline="0" noProof="0" dirty="0" smtClean="0"/>
                        <a:t> </a:t>
                      </a:r>
                      <a:br>
                        <a:rPr lang="fr-FR" baseline="0" noProof="0" dirty="0" smtClean="0"/>
                      </a:br>
                      <a:r>
                        <a:rPr lang="fr-FR" baseline="0" noProof="0" dirty="0" smtClean="0"/>
                        <a:t>Net/an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Coût</a:t>
                      </a:r>
                      <a:r>
                        <a:rPr lang="fr-FR" baseline="0" noProof="0" dirty="0" smtClean="0"/>
                        <a:t> </a:t>
                      </a:r>
                      <a:br>
                        <a:rPr lang="fr-FR" baseline="0" noProof="0" dirty="0" smtClean="0"/>
                      </a:br>
                      <a:r>
                        <a:rPr lang="fr-FR" baseline="0" noProof="0" dirty="0" smtClean="0"/>
                        <a:t>Net/mois</a:t>
                      </a:r>
                      <a:endParaRPr lang="fr-FR" noProof="0" dirty="0" smtClean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2400" baseline="0" noProof="0" dirty="0" smtClean="0">
                          <a:latin typeface="Corbel" panose="020B0503020204020204" pitchFamily="34" charset="0"/>
                        </a:rPr>
                        <a:t> ans 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3780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63,00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756,00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504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252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21,00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4 ans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3332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69,42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833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550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283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23,58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3 ans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2876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79,88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958,66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633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325,66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27,13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065464" y="555560"/>
            <a:ext cx="8869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Talmud Torah: </a:t>
            </a:r>
            <a:r>
              <a:rPr lang="fr-FR" sz="3600" b="1" cap="all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LE Parcours ADAPTE </a:t>
            </a:r>
            <a:endParaRPr lang="fr-FR" sz="3600" b="1" cap="all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682" y="1451206"/>
            <a:ext cx="1016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Préparer la Bar </a:t>
            </a:r>
            <a:r>
              <a:rPr lang="fr-FR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Mitzva</a:t>
            </a: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pour les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enfants qui arrivent à 11 et 12 </a:t>
            </a: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125" y="2135864"/>
            <a:ext cx="1023884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.  </a:t>
            </a:r>
            <a:endParaRPr lang="fr-FR" sz="2000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682" y="2271885"/>
            <a:ext cx="9746420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Certains enfants arrivent au Talmud Torah vers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"/>
                <a:cs typeface="Roboto"/>
              </a:rPr>
              <a:t>l’âge de 11 ou 12 ans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, sans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connaissances préalables acquises au Talmud Torah. </a:t>
            </a:r>
            <a:b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</a:b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Nous pouvons leur proposer des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"/>
                <a:cs typeface="Roboto"/>
              </a:rPr>
              <a:t>programmes adaptés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pour préparer la Bar/Bat </a:t>
            </a:r>
            <a:r>
              <a:rPr lang="fr-FR" sz="2400" dirty="0" err="1" smtClean="0">
                <a:latin typeface="Corbel" panose="020B0503020204020204" pitchFamily="34" charset="0"/>
                <a:ea typeface="Roboto"/>
                <a:cs typeface="Roboto"/>
              </a:rPr>
              <a:t>Mitzva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 qui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combinent les cours du dimanche matin avec des cours supplémentaires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en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semaine. </a:t>
            </a:r>
            <a:endParaRPr lang="fr-FR" sz="2400" dirty="0" smtClean="0">
              <a:latin typeface="Corbel" panose="020B0503020204020204" pitchFamily="34" charset="0"/>
              <a:ea typeface="Roboto"/>
              <a:cs typeface="Roboto"/>
            </a:endParaRPr>
          </a:p>
          <a:p>
            <a:pPr>
              <a:lnSpc>
                <a:spcPct val="115000"/>
              </a:lnSpc>
            </a:pP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Les élèves peuvent bénéficier de cours individuels ou par classe de 4 enfants de même niveau (s’il en existe une).</a:t>
            </a:r>
          </a:p>
          <a:p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Dans tous les cas,  il convient de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nous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consulter pour évaluer les enfants </a:t>
            </a:r>
            <a:b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</a:b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afin de déterminer leurs besoins de formation.</a:t>
            </a:r>
          </a:p>
          <a:p>
            <a:endParaRPr lang="fr-FR" sz="2400" dirty="0">
              <a:latin typeface="Corbel" panose="020B0503020204020204" pitchFamily="34" charset="0"/>
              <a:ea typeface="Roboto"/>
              <a:cs typeface="Roboto"/>
            </a:endParaRPr>
          </a:p>
          <a:p>
            <a:endParaRPr lang="fr-FR" sz="2400" dirty="0">
              <a:latin typeface="Corbel" panose="020B0503020204020204" pitchFamily="34" charset="0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58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0473" y="340052"/>
            <a:ext cx="11842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TALMUD TORAH: </a:t>
            </a:r>
          </a:p>
          <a:p>
            <a:pPr algn="ctr"/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Barème </a:t>
            </a:r>
            <a:r>
              <a:rPr lang="fr-FR" sz="3600" b="1" cap="all" dirty="0" err="1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dU</a:t>
            </a:r>
            <a:r>
              <a:rPr lang="fr-FR" sz="3600" b="1" cap="all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parcours adapté</a:t>
            </a:r>
            <a:endParaRPr lang="fr-FR" sz="3600" b="1" cap="all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16" name="Espace réservé du contenu 5"/>
          <p:cNvSpPr>
            <a:spLocks noGrp="1"/>
          </p:cNvSpPr>
          <p:nvPr>
            <p:ph sz="half" idx="4294967295"/>
          </p:nvPr>
        </p:nvSpPr>
        <p:spPr>
          <a:xfrm>
            <a:off x="5683972" y="1959430"/>
            <a:ext cx="4419598" cy="3648658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 Barème s’entend pour des enfants dont les parents sont à jour de leur cotisation annuelle.</a:t>
            </a:r>
            <a:b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fr-FR" sz="37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tx1"/>
                </a:solidFill>
                <a:latin typeface="Corbel" panose="020B0503020204020204" pitchFamily="34" charset="0"/>
              </a:rPr>
              <a:t>----------------------------------------------</a:t>
            </a:r>
          </a:p>
          <a:p>
            <a:pPr marL="0" indent="0" rtl="0">
              <a:buNone/>
            </a:pPr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Les cours sont donnés dans le cadre de forfaits  de 40 heures par an</a:t>
            </a:r>
            <a:r>
              <a:rPr lang="fr-FR" sz="4000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fr-FR" sz="4000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tx1"/>
                </a:solidFill>
                <a:latin typeface="Corbel" panose="020B0503020204020204" pitchFamily="34" charset="0"/>
              </a:rPr>
              <a:t>-----------------------------------------------</a:t>
            </a:r>
          </a:p>
          <a:p>
            <a:pPr marL="0" indent="0" algn="just" rtl="0">
              <a:buNone/>
            </a:pPr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Dans tous les cas  prévoir en sus : </a:t>
            </a:r>
            <a:endParaRPr lang="fr-FR" sz="4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rtl="0"/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Cérémonie BM</a:t>
            </a:r>
            <a:r>
              <a:rPr lang="fr-FR" sz="4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: 864€</a:t>
            </a:r>
          </a:p>
          <a:p>
            <a:pPr rtl="0"/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Frais</a:t>
            </a:r>
            <a:r>
              <a:rPr lang="fr-FR" sz="4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(sécurité, nettoyage) : 500€</a:t>
            </a:r>
            <a:endParaRPr lang="fr-FR" dirty="0"/>
          </a:p>
        </p:txBody>
      </p:sp>
      <p:graphicFrame>
        <p:nvGraphicFramePr>
          <p:cNvPr id="13" name="Espace réservé du contenu 3" descr="Liste à puces verticale présentant 3 groupes superposés, contenant chacun une liste à puces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8386669"/>
              </p:ext>
            </p:extLst>
          </p:nvPr>
        </p:nvGraphicFramePr>
        <p:xfrm>
          <a:off x="531816" y="1700808"/>
          <a:ext cx="495458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7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49912" y="555560"/>
            <a:ext cx="10505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Talmud Torah: </a:t>
            </a:r>
            <a:r>
              <a:rPr lang="fr-FR" sz="3600" b="1" cap="all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LE Parcours ADAPTE EN LIGNE</a:t>
            </a:r>
            <a:endParaRPr lang="fr-FR" sz="3600" b="1" cap="all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568" y="1418548"/>
            <a:ext cx="1016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Préparer la Bar </a:t>
            </a:r>
            <a:r>
              <a:rPr lang="fr-FR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Mitzva</a:t>
            </a: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pour les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enfants qui arrivent à 11 et 12 </a:t>
            </a: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125" y="2114092"/>
            <a:ext cx="1023884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.  </a:t>
            </a:r>
            <a:endParaRPr lang="fr-FR" sz="2000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682" y="2271885"/>
            <a:ext cx="9746420" cy="471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Pour les enfants qui arrivent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au Talmud Torah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à l’âge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de 11 ou 12 ans, sans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connaissances préalables acquises au Talmud Torah et/ou pour des élèves habitants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en dehors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de l’Ile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de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France,  nous pouvons proposer, via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une plateforme dédiée et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sécurisée, des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programmes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en ligne adaptés pour préparer la Bar/Bat </a:t>
            </a:r>
            <a:r>
              <a:rPr lang="fr-FR" sz="2400" dirty="0" err="1" smtClean="0">
                <a:latin typeface="Corbel" panose="020B0503020204020204" pitchFamily="34" charset="0"/>
                <a:ea typeface="Roboto"/>
                <a:cs typeface="Roboto"/>
              </a:rPr>
              <a:t>Mitzva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. </a:t>
            </a:r>
          </a:p>
          <a:p>
            <a:pPr>
              <a:lnSpc>
                <a:spcPct val="115000"/>
              </a:lnSpc>
            </a:pP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Les élèves peuvent bénéficier de cours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individuels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ou par classe de 4 enfants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de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même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niveau (s’il en existe une).</a:t>
            </a:r>
            <a:endParaRPr lang="fr-FR" sz="1000" dirty="0">
              <a:latin typeface="Corbel" panose="020B0503020204020204" pitchFamily="34" charset="0"/>
              <a:ea typeface="Roboto"/>
              <a:cs typeface="Roboto"/>
            </a:endParaRPr>
          </a:p>
          <a:p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Dans tous les cas,  il convient de </a:t>
            </a:r>
            <a:r>
              <a:rPr lang="fr-FR" sz="2400" dirty="0">
                <a:latin typeface="Corbel" panose="020B0503020204020204" pitchFamily="34" charset="0"/>
                <a:ea typeface="Roboto"/>
                <a:cs typeface="Roboto"/>
              </a:rPr>
              <a:t>nous </a:t>
            </a: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consulter pour évaluer les enfants </a:t>
            </a:r>
            <a:b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</a:br>
            <a:r>
              <a:rPr lang="fr-FR" sz="2400" dirty="0" smtClean="0">
                <a:latin typeface="Corbel" panose="020B0503020204020204" pitchFamily="34" charset="0"/>
                <a:ea typeface="Roboto"/>
                <a:cs typeface="Roboto"/>
              </a:rPr>
              <a:t>afin de déterminer leurs besoins de formation.</a:t>
            </a:r>
          </a:p>
          <a:p>
            <a:endParaRPr lang="fr-FR" sz="2400" dirty="0">
              <a:latin typeface="Corbel" panose="020B0503020204020204" pitchFamily="34" charset="0"/>
              <a:ea typeface="Roboto"/>
              <a:cs typeface="Roboto"/>
            </a:endParaRPr>
          </a:p>
          <a:p>
            <a:endParaRPr lang="fr-FR" sz="2400" dirty="0">
              <a:latin typeface="Corbel" panose="020B0503020204020204" pitchFamily="34" charset="0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179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" y="340052"/>
            <a:ext cx="12011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</a:t>
            </a:r>
          </a:p>
          <a:p>
            <a:pPr algn="ctr"/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Barème </a:t>
            </a:r>
            <a:r>
              <a:rPr lang="fr-FR" sz="3600" b="1" cap="all" dirty="0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dU</a:t>
            </a:r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parcours </a:t>
            </a:r>
            <a:r>
              <a:rPr lang="fr-FR" sz="3600" b="1" cap="all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adapté </a:t>
            </a:r>
            <a:r>
              <a:rPr lang="fr-FR" sz="3600" b="1" cap="all" dirty="0" smtClean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en </a:t>
            </a:r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ligne</a:t>
            </a:r>
            <a:endParaRPr lang="fr-FR" sz="3600" b="1" cap="all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16" name="Espace réservé du contenu 5"/>
          <p:cNvSpPr>
            <a:spLocks noGrp="1"/>
          </p:cNvSpPr>
          <p:nvPr>
            <p:ph sz="half" idx="4294967295"/>
          </p:nvPr>
        </p:nvSpPr>
        <p:spPr>
          <a:xfrm>
            <a:off x="5683972" y="1959430"/>
            <a:ext cx="4419598" cy="3648658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 Barème s’entend pour des enfants dont les parents sont à jour de leur cotisation annuelle.</a:t>
            </a:r>
            <a:br>
              <a:rPr lang="fr-FR" sz="4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fr-FR" sz="37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tx1"/>
                </a:solidFill>
                <a:latin typeface="Corbel" panose="020B0503020204020204" pitchFamily="34" charset="0"/>
              </a:rPr>
              <a:t>----------------------------------------------</a:t>
            </a:r>
          </a:p>
          <a:p>
            <a:pPr marL="0" indent="0" rtl="0">
              <a:buNone/>
            </a:pPr>
            <a:r>
              <a:rPr lang="fr-F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Les cours sont donnés dans le cadre de forfaits  de 40 heures par an</a:t>
            </a:r>
            <a:r>
              <a:rPr lang="fr-FR" sz="4000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fr-FR" sz="4000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fr-FR" sz="3700" dirty="0" smtClean="0">
                <a:solidFill>
                  <a:schemeClr val="tx1"/>
                </a:solidFill>
                <a:latin typeface="Corbel" panose="020B0503020204020204" pitchFamily="34" charset="0"/>
              </a:rPr>
              <a:t>-----------------------------------------------</a:t>
            </a:r>
          </a:p>
          <a:p>
            <a:pPr marL="0" indent="0" algn="just" rtl="0">
              <a:buNone/>
            </a:pPr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Dans tous les cas  prévoir en sus : </a:t>
            </a:r>
            <a:endParaRPr lang="fr-FR" sz="4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rtl="0"/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Cérémonie BM</a:t>
            </a:r>
            <a:r>
              <a:rPr lang="fr-FR" sz="4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: 864€</a:t>
            </a:r>
          </a:p>
          <a:p>
            <a:pPr rtl="0"/>
            <a:r>
              <a:rPr lang="fr-F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Frais</a:t>
            </a:r>
            <a:r>
              <a:rPr lang="fr-FR" sz="4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(sécurité, nettoyage) : 500€</a:t>
            </a:r>
            <a:endParaRPr lang="fr-FR" dirty="0"/>
          </a:p>
        </p:txBody>
      </p:sp>
      <p:graphicFrame>
        <p:nvGraphicFramePr>
          <p:cNvPr id="13" name="Espace réservé du contenu 3" descr="Liste à puces verticale présentant 3 groupes superposés, contenant chacun une liste à puces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1701565"/>
              </p:ext>
            </p:extLst>
          </p:nvPr>
        </p:nvGraphicFramePr>
        <p:xfrm>
          <a:off x="531816" y="1700808"/>
          <a:ext cx="495458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60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="" xmlns:a16="http://schemas.microsoft.com/office/drawing/2014/main" id="{58A973E8-C2D4-4C81-8ADE-C5C021A615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N’hésitez pas à nous contacter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rtlCol="0">
            <a:noAutofit/>
          </a:bodyPr>
          <a:lstStyle/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talmudtorah.education@kehilatgesher.org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="" xmlns:a16="http://schemas.microsoft.com/office/drawing/2014/main" id="{A08E251A-5371-4E82-A0F3-2CA0C15AB0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D31AC21F-237B-4CA8-BC96-29F3607FA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9959094C-A1B3-4AD4-9AAE-0FCDDD798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 92">
              <a:extLst>
                <a:ext uri="{FF2B5EF4-FFF2-40B4-BE49-F238E27FC236}">
                  <a16:creationId xmlns="" xmlns:a16="http://schemas.microsoft.com/office/drawing/2014/main" id="{D5EC0EFA-8A7F-4299-A623-3EE741461B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="" xmlns:a16="http://schemas.microsoft.com/office/drawing/2014/main" id="{965D7216-F9AF-42BE-99AD-1904DEF69C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="" xmlns:a16="http://schemas.microsoft.com/office/drawing/2014/main" id="{CDE3349B-AD7F-48C8-9300-D81D694367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" y="234640"/>
            <a:ext cx="7502578" cy="4300419"/>
          </a:xfrm>
          <a:prstGeom prst="rect">
            <a:avLst/>
          </a:prstGeom>
        </p:spPr>
      </p:pic>
      <p:sp useBgFill="1">
        <p:nvSpPr>
          <p:cNvPr id="14" name="Étoile à 6 branches 13"/>
          <p:cNvSpPr/>
          <p:nvPr/>
        </p:nvSpPr>
        <p:spPr>
          <a:xfrm>
            <a:off x="10431012" y="498686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72" y="234640"/>
            <a:ext cx="5245994" cy="16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2"/>
          <p:cNvSpPr>
            <a:spLocks noGrp="1"/>
          </p:cNvSpPr>
          <p:nvPr>
            <p:ph type="title"/>
          </p:nvPr>
        </p:nvSpPr>
        <p:spPr>
          <a:xfrm>
            <a:off x="385422" y="274638"/>
            <a:ext cx="10369152" cy="1020762"/>
          </a:xfrm>
        </p:spPr>
        <p:txBody>
          <a:bodyPr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23/24 </a:t>
            </a:r>
            <a:b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Présentation des Activités et des Cours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0" name="Espace réservé du contenu 13"/>
          <p:cNvSpPr>
            <a:spLocks noGrp="1"/>
          </p:cNvSpPr>
          <p:nvPr>
            <p:ph idx="1"/>
          </p:nvPr>
        </p:nvSpPr>
        <p:spPr>
          <a:xfrm>
            <a:off x="290283" y="1787758"/>
            <a:ext cx="10768081" cy="4279032"/>
          </a:xfrm>
        </p:spPr>
        <p:txBody>
          <a:bodyPr rtlCol="0">
            <a:noAutofit/>
          </a:bodyPr>
          <a:lstStyle/>
          <a:p>
            <a:pPr rtl="0">
              <a:buFont typeface="Wingdings" panose="05000000000000000000" pitchFamily="2" charset="2"/>
              <a:buChar char="v"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Enfants de 3 à 6 ans: </a:t>
            </a:r>
            <a:r>
              <a:rPr lang="fr-FR" sz="26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GAN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26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SUNDAYFUNDAY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 dimanche de 10h-12h30</a:t>
            </a:r>
            <a:endParaRPr lang="fr-FR" sz="26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De 6 à 7 ans: </a:t>
            </a:r>
            <a:r>
              <a:rPr lang="fr-FR" sz="26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BEHAYAD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(initiation 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au Talmud Torah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)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dimanche de 10h-12h30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Dès 8 ans: </a:t>
            </a:r>
            <a:r>
              <a:rPr lang="fr-FR" sz="26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TALMUD TORAH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(dimanche 10h-12h30 ou mercredi 15h-16h30)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Pour un 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enfant de 8 ans  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 programme dure 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5 ans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jusqu’à la Bar/Bat </a:t>
            </a:r>
            <a:r>
              <a:rPr lang="fr-FR" sz="2600" dirty="0" err="1">
                <a:solidFill>
                  <a:schemeClr val="tx1"/>
                </a:solidFill>
                <a:latin typeface="Corbel" panose="020B0503020204020204" pitchFamily="34" charset="0"/>
              </a:rPr>
              <a:t>M</a:t>
            </a:r>
            <a:r>
              <a:rPr lang="fr-FR" sz="26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itzva</a:t>
            </a:r>
            <a:endParaRPr lang="fr-FR" sz="2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Pour un </a:t>
            </a: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enfant de 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9 </a:t>
            </a: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ans 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 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programme dure 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4 </a:t>
            </a: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ans 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jusqu’à la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Bar/Bat </a:t>
            </a:r>
            <a:r>
              <a:rPr lang="fr-FR" sz="26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Mitzva</a:t>
            </a:r>
            <a:endParaRPr lang="fr-FR" sz="2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Pour un </a:t>
            </a: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enfant de 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10 </a:t>
            </a: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ans 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le programme dure 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 </a:t>
            </a: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ans 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jusqu’à la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Bar/Bat </a:t>
            </a:r>
            <a:r>
              <a:rPr lang="fr-FR" sz="26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Mitzva</a:t>
            </a:r>
            <a:endParaRPr lang="fr-FR" sz="2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13"/>
          <p:cNvSpPr txBox="1">
            <a:spLocks/>
          </p:cNvSpPr>
          <p:nvPr/>
        </p:nvSpPr>
        <p:spPr>
          <a:xfrm>
            <a:off x="609600" y="2744036"/>
            <a:ext cx="10962861" cy="281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Pour les enfants qui rejoignent le Talmud Torah à  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11 et 12 ans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, nous proposons des 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solutions adaptées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pour leur permettre de préparer </a:t>
            </a:r>
            <a:b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leur  Bar/Bat </a:t>
            </a:r>
            <a:r>
              <a:rPr lang="fr-FR" sz="26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Mitzva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fr-FR" sz="26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Les cours (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40 heures par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an) sont dispensés en ligne ou en présentiel  individuellement ou en groupe de 4 enfants de niveau équivalent.</a:t>
            </a:r>
            <a:endParaRPr lang="fr-FR" sz="26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Pour tous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notre barème prévoit un forfait de frais pour la  Cérémonie de la Bar/Bat </a:t>
            </a:r>
            <a:r>
              <a:rPr lang="fr-FR" sz="26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Mitzva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 comprenant les frais annexes (sécurité et nettoyage).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Des cours 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particuliers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de cantillation sont possibles à </a:t>
            </a: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la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carte</a:t>
            </a:r>
            <a:r>
              <a:rPr lang="fr-FR" sz="2600" dirty="0" smtClean="0">
                <a:latin typeface="Corbel" panose="020B0503020204020204" pitchFamily="34" charset="0"/>
              </a:rPr>
              <a:t>.</a:t>
            </a:r>
            <a:endParaRPr lang="fr-FR" sz="2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2400" dirty="0" smtClean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2400" dirty="0">
              <a:latin typeface="Corbel" panose="020B0503020204020204" pitchFamily="34" charset="0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559605" y="274638"/>
            <a:ext cx="10369152" cy="1020762"/>
          </a:xfrm>
        </p:spPr>
        <p:txBody>
          <a:bodyPr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23/24 </a:t>
            </a:r>
            <a:b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Présentation des Activités et des Cours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1032558" y="274638"/>
            <a:ext cx="9753598" cy="1020762"/>
          </a:xfrm>
        </p:spPr>
        <p:txBody>
          <a:bodyPr rtlCol="0">
            <a:noAutofit/>
          </a:bodyPr>
          <a:lstStyle/>
          <a:p>
            <a:pPr algn="ctr" rtl="0"/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GAN DE 3 à 6 ans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3" name="Google Shape;1406;p3"/>
          <p:cNvSpPr/>
          <p:nvPr/>
        </p:nvSpPr>
        <p:spPr>
          <a:xfrm>
            <a:off x="1032558" y="1357499"/>
            <a:ext cx="94685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sng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Le parcours du </a:t>
            </a:r>
            <a:r>
              <a:rPr lang="fr-FR" sz="3200" b="0" i="0" u="sng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Talmud</a:t>
            </a:r>
            <a:r>
              <a:rPr lang="fr-FR" sz="2800" b="0" i="0" u="sng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 Torah commence avec les tout petits</a:t>
            </a:r>
            <a:endParaRPr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oogle Shape;1407;p3"/>
          <p:cNvSpPr/>
          <p:nvPr/>
        </p:nvSpPr>
        <p:spPr>
          <a:xfrm>
            <a:off x="4107542" y="2384526"/>
            <a:ext cx="6307349" cy="356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Jusqu’à l’âge de 6 ans les enfants participent au programme Sunday </a:t>
            </a:r>
            <a:r>
              <a:rPr lang="fr-FR" sz="28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Funday</a:t>
            </a:r>
            <a:r>
              <a:rPr lang="fr-FR" sz="28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Il s’agit de rencontres hebdomadaires où les enfants étudient les fêtes juives, ainsi que la liturgie par le biais de jeux, chansons, danse, la cuisine, </a:t>
            </a:r>
            <a:r>
              <a:rPr lang="fr-FR" sz="28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etc</a:t>
            </a:r>
            <a:endParaRPr sz="2800" dirty="0">
              <a:solidFill>
                <a:schemeClr val="lt1"/>
              </a:solidFill>
              <a:latin typeface="Corbel"/>
              <a:ea typeface="Corbel"/>
              <a:cs typeface="Corbel"/>
              <a:sym typeface="Roboto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14" y="2543022"/>
            <a:ext cx="2566635" cy="32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1184948" y="274638"/>
            <a:ext cx="9566500" cy="1020762"/>
          </a:xfrm>
        </p:spPr>
        <p:txBody>
          <a:bodyPr rtlCol="0">
            <a:norm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Torah: BEYAHAD de 6 à 7 ans</a:t>
            </a:r>
          </a:p>
        </p:txBody>
      </p:sp>
      <p:sp>
        <p:nvSpPr>
          <p:cNvPr id="13" name="Google Shape;1406;p3"/>
          <p:cNvSpPr/>
          <p:nvPr/>
        </p:nvSpPr>
        <p:spPr>
          <a:xfrm>
            <a:off x="1184948" y="1357499"/>
            <a:ext cx="94685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BEYAHAD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(ensemble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 : la joie de partager nos valeurs </a:t>
            </a:r>
          </a:p>
        </p:txBody>
      </p:sp>
      <p:sp>
        <p:nvSpPr>
          <p:cNvPr id="14" name="Google Shape;1407;p3"/>
          <p:cNvSpPr/>
          <p:nvPr/>
        </p:nvSpPr>
        <p:spPr>
          <a:xfrm>
            <a:off x="4135754" y="2322645"/>
            <a:ext cx="685520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2400" dirty="0" smtClean="0">
                <a:latin typeface="Corbel" panose="020B0503020204020204" pitchFamily="34" charset="0"/>
              </a:rPr>
              <a:t>Les </a:t>
            </a:r>
            <a:r>
              <a:rPr lang="fr-FR" sz="2400" dirty="0">
                <a:latin typeface="Corbel" panose="020B0503020204020204" pitchFamily="34" charset="0"/>
              </a:rPr>
              <a:t>enfants </a:t>
            </a:r>
            <a:r>
              <a:rPr lang="fr-FR" sz="2400" dirty="0" smtClean="0">
                <a:latin typeface="Corbel" panose="020B0503020204020204" pitchFamily="34" charset="0"/>
              </a:rPr>
              <a:t>de 6 </a:t>
            </a:r>
            <a:r>
              <a:rPr lang="fr-FR" sz="2400" dirty="0">
                <a:latin typeface="Corbel" panose="020B0503020204020204" pitchFamily="34" charset="0"/>
              </a:rPr>
              <a:t>et 7 ans </a:t>
            </a:r>
            <a:r>
              <a:rPr lang="fr-FR" sz="2400" dirty="0" smtClean="0">
                <a:latin typeface="Corbel" panose="020B0503020204020204" pitchFamily="34" charset="0"/>
              </a:rPr>
              <a:t>participent </a:t>
            </a:r>
            <a:r>
              <a:rPr lang="fr-FR" sz="2400" dirty="0">
                <a:latin typeface="Corbel" panose="020B0503020204020204" pitchFamily="34" charset="0"/>
              </a:rPr>
              <a:t>au programme </a:t>
            </a:r>
            <a:r>
              <a:rPr lang="fr-FR" sz="2400" b="1" dirty="0">
                <a:latin typeface="Corbel" panose="020B0503020204020204" pitchFamily="34" charset="0"/>
              </a:rPr>
              <a:t>BEYAHAD </a:t>
            </a:r>
            <a:r>
              <a:rPr lang="fr-FR" sz="2400" dirty="0">
                <a:latin typeface="Corbel" panose="020B0503020204020204" pitchFamily="34" charset="0"/>
              </a:rPr>
              <a:t>qui a lieu tous le </a:t>
            </a:r>
            <a:r>
              <a:rPr lang="fr-FR" sz="2400" dirty="0" smtClean="0">
                <a:latin typeface="Corbel" panose="020B0503020204020204" pitchFamily="34" charset="0"/>
              </a:rPr>
              <a:t>dimanches </a:t>
            </a:r>
            <a:r>
              <a:rPr lang="fr-FR" sz="2400" dirty="0">
                <a:latin typeface="Corbel" panose="020B0503020204020204" pitchFamily="34" charset="0"/>
              </a:rPr>
              <a:t>de 10h à 12h30. </a:t>
            </a:r>
            <a:br>
              <a:rPr lang="fr-FR" sz="2400" dirty="0">
                <a:latin typeface="Corbel" panose="020B0503020204020204" pitchFamily="34" charset="0"/>
              </a:rPr>
            </a:br>
            <a:r>
              <a:rPr lang="fr-FR" sz="2400" dirty="0">
                <a:latin typeface="Corbel" panose="020B0503020204020204" pitchFamily="34" charset="0"/>
              </a:rPr>
              <a:t>Dans ce </a:t>
            </a:r>
            <a:r>
              <a:rPr lang="fr-FR" sz="2400" dirty="0" smtClean="0">
                <a:latin typeface="Corbel" panose="020B0503020204020204" pitchFamily="34" charset="0"/>
              </a:rPr>
              <a:t>cadre, </a:t>
            </a:r>
            <a:r>
              <a:rPr lang="fr-FR" sz="2400" dirty="0">
                <a:latin typeface="Corbel" panose="020B0503020204020204" pitchFamily="34" charset="0"/>
              </a:rPr>
              <a:t>les enfants </a:t>
            </a:r>
            <a:r>
              <a:rPr lang="fr-FR" sz="2400" dirty="0" smtClean="0">
                <a:latin typeface="Corbel" panose="020B0503020204020204" pitchFamily="34" charset="0"/>
              </a:rPr>
              <a:t> découvrent les premières </a:t>
            </a:r>
            <a:r>
              <a:rPr lang="fr-FR" sz="2400" dirty="0">
                <a:latin typeface="Corbel" panose="020B0503020204020204" pitchFamily="34" charset="0"/>
              </a:rPr>
              <a:t>bénédictions et prières, et se familiarisent avec les lettres de l’alphabet hébraïque. </a:t>
            </a:r>
            <a:br>
              <a:rPr lang="fr-FR" sz="2400" dirty="0">
                <a:latin typeface="Corbel" panose="020B0503020204020204" pitchFamily="34" charset="0"/>
              </a:rPr>
            </a:br>
            <a:r>
              <a:rPr lang="fr-FR" sz="2400" dirty="0">
                <a:latin typeface="Corbel" panose="020B0503020204020204" pitchFamily="34" charset="0"/>
              </a:rPr>
              <a:t>Ceci se fait toujours de façon ludique, </a:t>
            </a:r>
            <a:r>
              <a:rPr lang="fr-FR" sz="2400" dirty="0" smtClean="0">
                <a:latin typeface="Corbel" panose="020B0503020204020204" pitchFamily="34" charset="0"/>
              </a:rPr>
              <a:t>en mettant </a:t>
            </a:r>
            <a:br>
              <a:rPr lang="fr-FR" sz="2400" dirty="0" smtClean="0">
                <a:latin typeface="Corbel" panose="020B0503020204020204" pitchFamily="34" charset="0"/>
              </a:rPr>
            </a:br>
            <a:r>
              <a:rPr lang="fr-FR" sz="2400" dirty="0" smtClean="0">
                <a:latin typeface="Corbel" panose="020B0503020204020204" pitchFamily="34" charset="0"/>
              </a:rPr>
              <a:t>en </a:t>
            </a:r>
            <a:r>
              <a:rPr lang="fr-FR" sz="2400" dirty="0">
                <a:latin typeface="Corbel" panose="020B0503020204020204" pitchFamily="34" charset="0"/>
              </a:rPr>
              <a:t>avant la joie de partager ces valeurs tous ensemble.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61" y="2118350"/>
            <a:ext cx="2806937" cy="42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latin typeface="Corbel" panose="020B0503020204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423;p5"/>
          <p:cNvSpPr txBox="1">
            <a:spLocks noGrp="1"/>
          </p:cNvSpPr>
          <p:nvPr>
            <p:ph type="title"/>
          </p:nvPr>
        </p:nvSpPr>
        <p:spPr>
          <a:xfrm>
            <a:off x="761436" y="620722"/>
            <a:ext cx="10842730" cy="6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GAN et BEYAHAD : Barème et réduction impôt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3" name="Google Shape;1424;p5"/>
          <p:cNvSpPr txBox="1">
            <a:spLocks/>
          </p:cNvSpPr>
          <p:nvPr/>
        </p:nvSpPr>
        <p:spPr>
          <a:xfrm>
            <a:off x="912817" y="1745346"/>
            <a:ext cx="9372599" cy="8588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 sz="3200" b="1" dirty="0" smtClean="0">
                <a:latin typeface="Corbel" panose="020B0503020204020204" pitchFamily="34" charset="0"/>
              </a:rPr>
              <a:t>Enfants de 3 à 6 ans   : Gan Fun …..   456€ /an </a:t>
            </a:r>
            <a:br>
              <a:rPr lang="fr-FR" sz="3200" b="1" dirty="0" smtClean="0">
                <a:latin typeface="Corbel" panose="020B0503020204020204" pitchFamily="34" charset="0"/>
              </a:rPr>
            </a:br>
            <a:r>
              <a:rPr lang="fr-FR" sz="3200" b="1" dirty="0" smtClean="0">
                <a:latin typeface="Corbel" panose="020B0503020204020204" pitchFamily="34" charset="0"/>
              </a:rPr>
              <a:t>Enfants de 6 et 7 ans : </a:t>
            </a:r>
            <a:r>
              <a:rPr lang="fr-FR" sz="3200" b="1" dirty="0" err="1" smtClean="0">
                <a:latin typeface="Corbel" panose="020B0503020204020204" pitchFamily="34" charset="0"/>
              </a:rPr>
              <a:t>Beyahad</a:t>
            </a:r>
            <a:r>
              <a:rPr lang="fr-FR" sz="3200" b="1" dirty="0" smtClean="0">
                <a:latin typeface="Corbel" panose="020B0503020204020204" pitchFamily="34" charset="0"/>
              </a:rPr>
              <a:t> …..   456€/an</a:t>
            </a:r>
          </a:p>
          <a:p>
            <a:pPr marL="274320" indent="-12192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 3" panose="05040102010807070707" pitchFamily="18" charset="2"/>
              <a:buNone/>
            </a:pPr>
            <a:endParaRPr lang="fr-FR" sz="3200" b="1" dirty="0"/>
          </a:p>
        </p:txBody>
      </p:sp>
      <p:graphicFrame>
        <p:nvGraphicFramePr>
          <p:cNvPr id="14" name="Espace réservé du contenu 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9084919"/>
              </p:ext>
            </p:extLst>
          </p:nvPr>
        </p:nvGraphicFramePr>
        <p:xfrm>
          <a:off x="957383" y="2922793"/>
          <a:ext cx="10305705" cy="146896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98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361"/>
                <a:gridCol w="1398361"/>
                <a:gridCol w="1398361"/>
                <a:gridCol w="1915539"/>
              </a:tblGrid>
              <a:tr h="734482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Durée 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Total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Mensualité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Total/an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Déduction impôt</a:t>
                      </a:r>
                      <a:r>
                        <a:rPr lang="fr-FR" baseline="0" noProof="0" dirty="0" smtClean="0"/>
                        <a:t> </a:t>
                      </a:r>
                      <a:r>
                        <a:rPr lang="fr-FR" noProof="0" dirty="0" smtClean="0"/>
                        <a:t>66%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smtClean="0"/>
                        <a:t>Coût</a:t>
                      </a:r>
                      <a:r>
                        <a:rPr lang="fr-FR" baseline="0" noProof="0" dirty="0" smtClean="0"/>
                        <a:t> </a:t>
                      </a:r>
                      <a:br>
                        <a:rPr lang="fr-FR" baseline="0" noProof="0" dirty="0" smtClean="0"/>
                      </a:br>
                      <a:r>
                        <a:rPr lang="fr-FR" baseline="0" noProof="0" dirty="0" smtClean="0"/>
                        <a:t>Net/an</a:t>
                      </a:r>
                      <a:endParaRPr lang="fr-FR" noProof="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Coût</a:t>
                      </a:r>
                      <a:r>
                        <a:rPr lang="fr-FR" baseline="0" noProof="0" dirty="0" smtClean="0"/>
                        <a:t> </a:t>
                      </a:r>
                      <a:br>
                        <a:rPr lang="fr-FR" baseline="0" noProof="0" dirty="0" smtClean="0"/>
                      </a:br>
                      <a:r>
                        <a:rPr lang="fr-FR" baseline="0" noProof="0" dirty="0" smtClean="0"/>
                        <a:t>Net/mois</a:t>
                      </a:r>
                      <a:endParaRPr lang="fr-FR" noProof="0" dirty="0" smtClean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1</a:t>
                      </a:r>
                      <a:r>
                        <a:rPr lang="fr-FR" sz="2400" baseline="0" noProof="0" dirty="0" smtClean="0">
                          <a:latin typeface="Corbel" panose="020B0503020204020204" pitchFamily="34" charset="0"/>
                        </a:rPr>
                        <a:t> an 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456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38,00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456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301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155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noProof="0" dirty="0" smtClean="0">
                          <a:latin typeface="Corbel" panose="020B0503020204020204" pitchFamily="34" charset="0"/>
                        </a:rPr>
                        <a:t>12,92</a:t>
                      </a:r>
                      <a:endParaRPr lang="fr-FR" sz="2400" noProof="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431;p6"/>
          <p:cNvSpPr txBox="1">
            <a:spLocks noGrp="1"/>
          </p:cNvSpPr>
          <p:nvPr>
            <p:ph type="title"/>
          </p:nvPr>
        </p:nvSpPr>
        <p:spPr>
          <a:xfrm>
            <a:off x="1522414" y="406402"/>
            <a:ext cx="96390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Un Parcours de progrès 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7896" y="1553420"/>
            <a:ext cx="70860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orbel" panose="020B0503020204020204" pitchFamily="34" charset="0"/>
              </a:rPr>
              <a:t>Dès 8 ans, les enfants entrent au Talmud Torah qui va les amener jusqu’à la Bar/Bat </a:t>
            </a:r>
            <a:r>
              <a:rPr lang="fr-FR" sz="2800" dirty="0" err="1">
                <a:latin typeface="Corbel" panose="020B0503020204020204" pitchFamily="34" charset="0"/>
              </a:rPr>
              <a:t>M</a:t>
            </a:r>
            <a:r>
              <a:rPr lang="fr-FR" sz="2800" dirty="0" err="1" smtClean="0">
                <a:latin typeface="Corbel" panose="020B0503020204020204" pitchFamily="34" charset="0"/>
              </a:rPr>
              <a:t>itzva</a:t>
            </a:r>
            <a:r>
              <a:rPr lang="fr-FR" sz="2800" dirty="0" smtClean="0">
                <a:latin typeface="Corbel" panose="020B0503020204020204" pitchFamily="34" charset="0"/>
              </a:rPr>
              <a:t>.</a:t>
            </a:r>
          </a:p>
          <a:p>
            <a:r>
              <a:rPr lang="fr-FR" sz="2800" dirty="0">
                <a:latin typeface="Corbel" panose="020B0503020204020204" pitchFamily="34" charset="0"/>
              </a:rPr>
              <a:t>Notre Talmud Torah s’articule sur </a:t>
            </a:r>
            <a:r>
              <a:rPr lang="fr-FR" sz="2800" dirty="0" smtClean="0">
                <a:latin typeface="Corbel" panose="020B0503020204020204" pitchFamily="34" charset="0"/>
              </a:rPr>
              <a:t>5, 4 ou 3 ans d’études.</a:t>
            </a:r>
          </a:p>
          <a:p>
            <a:r>
              <a:rPr lang="fr-FR" sz="2800" dirty="0" smtClean="0">
                <a:latin typeface="Corbel" panose="020B0503020204020204" pitchFamily="34" charset="0"/>
              </a:rPr>
              <a:t>Certains apprentissages </a:t>
            </a:r>
            <a:r>
              <a:rPr lang="fr-FR" sz="2800" dirty="0">
                <a:latin typeface="Corbel" panose="020B0503020204020204" pitchFamily="34" charset="0"/>
              </a:rPr>
              <a:t>se font de façon linéaire </a:t>
            </a:r>
            <a:r>
              <a:rPr lang="fr-FR" sz="2800" dirty="0" smtClean="0">
                <a:latin typeface="Corbel" panose="020B0503020204020204" pitchFamily="34" charset="0"/>
              </a:rPr>
              <a:t>- </a:t>
            </a:r>
            <a:r>
              <a:rPr lang="fr-FR" sz="2800" dirty="0">
                <a:latin typeface="Corbel" panose="020B0503020204020204" pitchFamily="34" charset="0"/>
              </a:rPr>
              <a:t>tels que l’hébreu moderne - </a:t>
            </a:r>
            <a:r>
              <a:rPr lang="fr-FR" sz="2800" dirty="0" smtClean="0">
                <a:latin typeface="Corbel" panose="020B0503020204020204" pitchFamily="34" charset="0"/>
              </a:rPr>
              <a:t>d’autres </a:t>
            </a:r>
            <a:r>
              <a:rPr lang="fr-FR" sz="2800" dirty="0">
                <a:latin typeface="Corbel" panose="020B0503020204020204" pitchFamily="34" charset="0"/>
              </a:rPr>
              <a:t>- comme les fêtes ou la liturgie - se font </a:t>
            </a:r>
            <a:r>
              <a:rPr lang="fr-FR" sz="2800" dirty="0" smtClean="0">
                <a:latin typeface="Corbel" panose="020B0503020204020204" pitchFamily="34" charset="0"/>
              </a:rPr>
              <a:t>en rapport avec les dates de fêtes qui reviennent et sont </a:t>
            </a:r>
            <a:r>
              <a:rPr lang="fr-FR" sz="2800" dirty="0">
                <a:latin typeface="Corbel" panose="020B0503020204020204" pitchFamily="34" charset="0"/>
              </a:rPr>
              <a:t>approfondies </a:t>
            </a:r>
            <a:r>
              <a:rPr lang="fr-FR" sz="2800" dirty="0" smtClean="0">
                <a:latin typeface="Corbel" panose="020B0503020204020204" pitchFamily="34" charset="0"/>
              </a:rPr>
              <a:t>davantage </a:t>
            </a:r>
            <a:r>
              <a:rPr lang="fr-FR" sz="2800" dirty="0">
                <a:latin typeface="Corbel" panose="020B0503020204020204" pitchFamily="34" charset="0"/>
              </a:rPr>
              <a:t>chaque </a:t>
            </a:r>
            <a:r>
              <a:rPr lang="fr-FR" sz="2800" dirty="0" smtClean="0">
                <a:latin typeface="Corbel" panose="020B0503020204020204" pitchFamily="34" charset="0"/>
              </a:rPr>
              <a:t>anné</a:t>
            </a:r>
            <a:r>
              <a:rPr lang="fr-FR" sz="2400" dirty="0" smtClean="0"/>
              <a:t>e.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4" y="1660203"/>
            <a:ext cx="3091465" cy="39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139886" y="609990"/>
            <a:ext cx="783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cap="all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Talmud Torah: Hébreu Moderne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96682" y="1494750"/>
            <a:ext cx="1016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Une place importante est faite à l’hébreu en tant que langue vivante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073" y="2495102"/>
            <a:ext cx="102388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1: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 Maîtriser la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lecture de l'alphabet et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bonnes notions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basiques en hébreu moderne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.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 </a:t>
            </a:r>
            <a:r>
              <a:rPr lang="fr-FR" sz="24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24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endParaRPr lang="fr-FR" sz="1000" dirty="0"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2: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 Lire des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textes plus complexes et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acquérir des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compétences simples à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l’oral.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 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endParaRPr lang="fr-FR" sz="1000" dirty="0"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3 :</a:t>
            </a:r>
            <a:r>
              <a:rPr lang="fr-FR" sz="2400" b="1" i="1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400" b="1" i="1" dirty="0" smtClean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Acquérir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des bases d'hébreu biblique et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passage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hébreu moderne &gt; hébreu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biblique</a:t>
            </a:r>
            <a:b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endParaRPr lang="fr-FR" sz="1000" dirty="0" smtClean="0">
              <a:latin typeface="Corbel" panose="020B0503020204020204" pitchFamily="34" charset="0"/>
              <a:ea typeface="Roboto Light"/>
              <a:cs typeface="Roboto Ligh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4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:</a:t>
            </a:r>
            <a:r>
              <a:rPr lang="fr-FR" sz="2400" dirty="0" smtClean="0">
                <a:latin typeface="Corbel" panose="020B0503020204020204" pitchFamily="34" charset="0"/>
                <a:ea typeface="Roboto Light"/>
                <a:cs typeface="Roboto Light"/>
              </a:rPr>
              <a:t> 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Préparer la BM et renforcer les connaissances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de la langue hébraïque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.</a:t>
            </a:r>
            <a:r>
              <a:rPr lang="fr-FR" sz="24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24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endParaRPr lang="fr-FR" sz="1000" dirty="0" smtClean="0">
              <a:latin typeface="Corbel" panose="020B0503020204020204" pitchFamily="34" charset="0"/>
              <a:ea typeface="Roboto Light"/>
              <a:cs typeface="Roboto Light"/>
            </a:endParaRPr>
          </a:p>
          <a:p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post-BM :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  En option les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post BM peuvent continuer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l’hébreu en </a:t>
            </a:r>
            <a:r>
              <a:rPr lang="fr-FR" sz="2000" dirty="0" err="1" smtClean="0">
                <a:latin typeface="Corbel" panose="020B0503020204020204" pitchFamily="34" charset="0"/>
                <a:ea typeface="Roboto Light"/>
                <a:cs typeface="Roboto Light"/>
              </a:rPr>
              <a:t>Oulpan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.  </a:t>
            </a:r>
            <a:endParaRPr lang="fr-FR" sz="2000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3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" name="Étoile à 6 branches 4"/>
          <p:cNvSpPr/>
          <p:nvPr/>
        </p:nvSpPr>
        <p:spPr>
          <a:xfrm>
            <a:off x="10639426" y="469368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858384" y="274638"/>
            <a:ext cx="9753598" cy="1020762"/>
          </a:xfrm>
        </p:spPr>
        <p:txBody>
          <a:bodyPr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Talmud Torah: Judaïsme et Liturgie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056" y="1343778"/>
            <a:ext cx="10452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Donner aux enfants une vision ouverte et inclusive du judaïs</a:t>
            </a:r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3534" y="2078666"/>
            <a:ext cx="10189133" cy="414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</a:t>
            </a:r>
            <a:r>
              <a:rPr lang="fr-F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1:</a:t>
            </a:r>
            <a:r>
              <a:rPr lang="fr-FR" sz="2200" i="1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200" i="1" dirty="0" smtClean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Première approche de la Torah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, ses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5 livres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,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histoires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et personnages principaux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.</a:t>
            </a:r>
            <a:r>
              <a:rPr lang="fr-FR" sz="2000" dirty="0">
                <a:latin typeface="Corbel" panose="020B0503020204020204" pitchFamily="34" charset="0"/>
              </a:rPr>
              <a:t> les enfants apprennent les </a:t>
            </a:r>
            <a:r>
              <a:rPr lang="fr-FR" sz="2000" dirty="0" smtClean="0">
                <a:latin typeface="Corbel" panose="020B0503020204020204" pitchFamily="34" charset="0"/>
              </a:rPr>
              <a:t>prières et  </a:t>
            </a:r>
            <a:r>
              <a:rPr lang="fr-FR" sz="2000" dirty="0">
                <a:latin typeface="Corbel" panose="020B0503020204020204" pitchFamily="34" charset="0"/>
              </a:rPr>
              <a:t>bénédictions </a:t>
            </a:r>
            <a:r>
              <a:rPr lang="fr-FR" sz="2000" dirty="0" smtClean="0">
                <a:latin typeface="Corbel" panose="020B0503020204020204" pitchFamily="34" charset="0"/>
              </a:rPr>
              <a:t>principales lors d’offices </a:t>
            </a:r>
            <a:r>
              <a:rPr lang="fr-FR" sz="2000" dirty="0">
                <a:latin typeface="Corbel" panose="020B0503020204020204" pitchFamily="34" charset="0"/>
              </a:rPr>
              <a:t>pédagogiques </a:t>
            </a:r>
            <a:r>
              <a:rPr lang="fr-FR" sz="2000" dirty="0" smtClean="0">
                <a:latin typeface="Corbel" panose="020B0503020204020204" pitchFamily="34" charset="0"/>
              </a:rPr>
              <a:t>du dimanche </a:t>
            </a:r>
            <a:r>
              <a:rPr lang="fr-FR" sz="2000" dirty="0">
                <a:latin typeface="Corbel" panose="020B0503020204020204" pitchFamily="34" charset="0"/>
              </a:rPr>
              <a:t>matin.</a:t>
            </a:r>
            <a:r>
              <a:rPr lang="fr-FR" dirty="0">
                <a:latin typeface="Corbel" panose="020B0503020204020204" pitchFamily="34" charset="0"/>
              </a:rPr>
              <a:t> </a:t>
            </a:r>
            <a:r>
              <a:rPr lang="fr-FR" dirty="0">
                <a:latin typeface="Corbel" panose="020B0503020204020204" pitchFamily="34" charset="0"/>
                <a:ea typeface="Roboto Light"/>
                <a:cs typeface="Roboto Light"/>
              </a:rPr>
              <a:t> </a:t>
            </a:r>
            <a:endParaRPr lang="fr-FR" dirty="0" smtClean="0">
              <a:latin typeface="Corbel" panose="020B0503020204020204" pitchFamily="34" charset="0"/>
              <a:ea typeface="Roboto Light"/>
              <a:cs typeface="Roboto Light"/>
            </a:endParaRPr>
          </a:p>
          <a:p>
            <a:pPr>
              <a:lnSpc>
                <a:spcPct val="115000"/>
              </a:lnSpc>
            </a:pPr>
            <a:r>
              <a:rPr lang="fr-FR" sz="5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5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2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:</a:t>
            </a:r>
            <a:r>
              <a:rPr lang="fr-FR" sz="2400" b="1" i="1" dirty="0" smtClean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dirty="0" smtClean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L’office de Shabbat, la synagogue, les objets du culte, la bibliothèque juive (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Tanakh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,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Siddur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,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Hagadah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, Talmud,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Machzor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) et le concept de la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mitsvah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 (613, positives, négatives). </a:t>
            </a:r>
            <a:r>
              <a:rPr lang="fr-FR" dirty="0">
                <a:latin typeface="Corbel" panose="020B0503020204020204" pitchFamily="34" charset="0"/>
                <a:ea typeface="Roboto Light"/>
                <a:cs typeface="Roboto Light"/>
              </a:rPr>
              <a:t> </a:t>
            </a:r>
            <a:endParaRPr lang="fr-FR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>
              <a:lnSpc>
                <a:spcPct val="115000"/>
              </a:lnSpc>
            </a:pPr>
            <a:endParaRPr lang="fr-FR" sz="500" b="1" i="1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>
              <a:lnSpc>
                <a:spcPct val="115000"/>
              </a:lnSpc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</a:t>
            </a: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3:</a:t>
            </a:r>
            <a:r>
              <a:rPr lang="fr-FR" sz="2400" b="1" i="1" dirty="0">
                <a:latin typeface="Corbel" panose="020B0503020204020204" pitchFamily="34" charset="0"/>
                <a:ea typeface="Roboto Light"/>
                <a:cs typeface="Roboto Light"/>
              </a:rPr>
              <a:t> 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Etude approfondie de la prière (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Shema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,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Amidah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 et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Aleynou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) et du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Siddour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/>
            </a:r>
            <a:b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</a:b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du Talmud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Torah puis du </a:t>
            </a:r>
            <a:r>
              <a:rPr lang="fr-FR" sz="2000" dirty="0" err="1">
                <a:latin typeface="Corbel" panose="020B0503020204020204" pitchFamily="34" charset="0"/>
                <a:ea typeface="Roboto Light"/>
                <a:cs typeface="Roboto Light"/>
              </a:rPr>
              <a:t>Siddour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communautaire.</a:t>
            </a:r>
          </a:p>
          <a:p>
            <a:pPr>
              <a:lnSpc>
                <a:spcPct val="115000"/>
              </a:lnSpc>
            </a:pPr>
            <a:endParaRPr lang="fr-FR" sz="500" b="1" i="1" dirty="0">
              <a:latin typeface="Corbel" panose="020B0503020204020204" pitchFamily="34" charset="0"/>
              <a:ea typeface="Roboto Light"/>
              <a:cs typeface="Roboto Light"/>
            </a:endParaRPr>
          </a:p>
          <a:p>
            <a:pPr>
              <a:lnSpc>
                <a:spcPct val="115000"/>
              </a:lnSpc>
            </a:pPr>
            <a:r>
              <a:rPr lang="fr-F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Roboto Light"/>
                <a:cs typeface="Roboto Light"/>
              </a:rPr>
              <a:t>Année 4:</a:t>
            </a:r>
            <a:r>
              <a:rPr lang="fr-FR" sz="2400" b="1" i="1" dirty="0" smtClean="0">
                <a:latin typeface="Corbel" panose="020B0503020204020204" pitchFamily="34" charset="0"/>
                <a:ea typeface="Roboto Light"/>
                <a:cs typeface="Roboto Light"/>
              </a:rPr>
              <a:t> 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Dernière année avant la préparation de la BM, approfondissement des notions du judaïsme et </a:t>
            </a:r>
            <a:r>
              <a:rPr lang="fr-FR" sz="2000" dirty="0" smtClean="0">
                <a:latin typeface="Corbel" panose="020B0503020204020204" pitchFamily="34" charset="0"/>
                <a:ea typeface="Roboto Light"/>
                <a:cs typeface="Roboto Light"/>
              </a:rPr>
              <a:t>de </a:t>
            </a:r>
            <a:r>
              <a:rPr lang="fr-FR" sz="2000" dirty="0">
                <a:latin typeface="Corbel" panose="020B0503020204020204" pitchFamily="34" charset="0"/>
                <a:ea typeface="Roboto Light"/>
                <a:cs typeface="Roboto Light"/>
              </a:rPr>
              <a:t>l’identité juive. Différences et points communs avec les autres religions et autres courants du judaïsme.  </a:t>
            </a:r>
          </a:p>
        </p:txBody>
      </p:sp>
    </p:spTree>
    <p:extLst>
      <p:ext uri="{BB962C8B-B14F-4D97-AF65-F5344CB8AC3E}">
        <p14:creationId xmlns:p14="http://schemas.microsoft.com/office/powerpoint/2010/main" val="20634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76448-B9B5-444F-ABF0-3E2949E5B924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étude secteur</Template>
  <TotalTime>0</TotalTime>
  <Words>1107</Words>
  <Application>Microsoft Office PowerPoint</Application>
  <PresentationFormat>Grand écran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Consolas</vt:lpstr>
      <vt:lpstr>Corbel</vt:lpstr>
      <vt:lpstr>Roboto</vt:lpstr>
      <vt:lpstr>Roboto Light</vt:lpstr>
      <vt:lpstr>Wingdings</vt:lpstr>
      <vt:lpstr>Wingdings 3</vt:lpstr>
      <vt:lpstr>Secteur</vt:lpstr>
      <vt:lpstr>Talmud  torah 2023/2024</vt:lpstr>
      <vt:lpstr>Talmud Torah 23/24  Présentation des Activités et des Cours</vt:lpstr>
      <vt:lpstr>Talmud Torah 23/24  Présentation des Activités et des Cours</vt:lpstr>
      <vt:lpstr>Talmud Torah: GAN DE 3 à 6 ans</vt:lpstr>
      <vt:lpstr>Talmud Torah: BEYAHAD de 6 à 7 ans</vt:lpstr>
      <vt:lpstr>GAN et BEYAHAD : Barème et réduction impôt</vt:lpstr>
      <vt:lpstr>Talmud Torah: Un Parcours de progrès </vt:lpstr>
      <vt:lpstr>Présentation PowerPoint</vt:lpstr>
      <vt:lpstr>Talmud Torah: Judaïsme et Liturgie </vt:lpstr>
      <vt:lpstr>Talmud Torah: Fêtes juives </vt:lpstr>
      <vt:lpstr>Talmud Torah: la torah</vt:lpstr>
      <vt:lpstr>Talmud Torah: Bnei Mitzva </vt:lpstr>
      <vt:lpstr>Présentation PowerPoint</vt:lpstr>
      <vt:lpstr>TALMUD TORAH : Barème et réduction impôt</vt:lpstr>
      <vt:lpstr>Présentation PowerPoint</vt:lpstr>
      <vt:lpstr>Présentation PowerPoint</vt:lpstr>
      <vt:lpstr>Présentation PowerPoint</vt:lpstr>
      <vt:lpstr>Présentation PowerPoint</vt:lpstr>
      <vt:lpstr>N’hésitez pas à nous contacter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2023-08-10T15:23:33Z</dcterms:created>
  <dcterms:modified xsi:type="dcterms:W3CDTF">2023-08-15T08:37:46Z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